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6.jpg" ContentType="image/jpg"/>
  <Override PartName="/ppt/media/image17.jpg" ContentType="image/jpg"/>
  <Override PartName="/ppt/notesSlides/notesSlide11.xml" ContentType="application/vnd.openxmlformats-officedocument.presentationml.notesSlide+xml"/>
  <Override PartName="/ppt/media/image18.jpg" ContentType="image/jpg"/>
  <Override PartName="/ppt/notesSlides/notesSlide12.xml" ContentType="application/vnd.openxmlformats-officedocument.presentationml.notesSlide+xml"/>
  <Override PartName="/ppt/media/image19.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0.jpg" ContentType="image/jpg"/>
  <Override PartName="/ppt/media/image21.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2.jpg" ContentType="image/jpg"/>
  <Override PartName="/ppt/media/image23.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56" r:id="rId2"/>
    <p:sldId id="257" r:id="rId3"/>
    <p:sldId id="258" r:id="rId4"/>
    <p:sldId id="315" r:id="rId5"/>
    <p:sldId id="307" r:id="rId6"/>
    <p:sldId id="413" r:id="rId7"/>
    <p:sldId id="415" r:id="rId8"/>
    <p:sldId id="417" r:id="rId9"/>
    <p:sldId id="419" r:id="rId10"/>
    <p:sldId id="421" r:id="rId11"/>
    <p:sldId id="423" r:id="rId12"/>
    <p:sldId id="427" r:id="rId13"/>
    <p:sldId id="429" r:id="rId14"/>
    <p:sldId id="329" r:id="rId15"/>
    <p:sldId id="431" r:id="rId16"/>
    <p:sldId id="333" r:id="rId17"/>
    <p:sldId id="433" r:id="rId18"/>
    <p:sldId id="337" r:id="rId19"/>
    <p:sldId id="457" r:id="rId20"/>
    <p:sldId id="339" r:id="rId21"/>
    <p:sldId id="452" r:id="rId22"/>
    <p:sldId id="454" r:id="rId23"/>
    <p:sldId id="435" r:id="rId24"/>
    <p:sldId id="349" r:id="rId25"/>
    <p:sldId id="371" r:id="rId26"/>
    <p:sldId id="439" r:id="rId27"/>
    <p:sldId id="441" r:id="rId28"/>
    <p:sldId id="443" r:id="rId29"/>
    <p:sldId id="445" r:id="rId30"/>
    <p:sldId id="447" r:id="rId31"/>
    <p:sldId id="449" r:id="rId32"/>
    <p:sldId id="351" r:id="rId33"/>
    <p:sldId id="492" r:id="rId34"/>
    <p:sldId id="395" r:id="rId35"/>
    <p:sldId id="479" r:id="rId36"/>
    <p:sldId id="480" r:id="rId37"/>
    <p:sldId id="486" r:id="rId38"/>
    <p:sldId id="465" r:id="rId39"/>
    <p:sldId id="466" r:id="rId40"/>
    <p:sldId id="467" r:id="rId41"/>
    <p:sldId id="488" r:id="rId42"/>
    <p:sldId id="490" r:id="rId43"/>
    <p:sldId id="468" r:id="rId44"/>
    <p:sldId id="469" r:id="rId45"/>
    <p:sldId id="471" r:id="rId46"/>
    <p:sldId id="473" r:id="rId47"/>
    <p:sldId id="474" r:id="rId48"/>
    <p:sldId id="475" r:id="rId49"/>
    <p:sldId id="476" r:id="rId50"/>
    <p:sldId id="477" r:id="rId51"/>
    <p:sldId id="472" r:id="rId52"/>
    <p:sldId id="305" r:id="rId53"/>
  </p:sldIdLst>
  <p:sldSz cx="18288000" cy="10287000"/>
  <p:notesSz cx="6858000" cy="9144000"/>
  <p:embeddedFontLst>
    <p:embeddedFont>
      <p:font typeface="Calibri" panose="020F0502020204030204" pitchFamily="34" charset="0"/>
      <p:regular r:id="rId55"/>
      <p:bold r:id="rId56"/>
      <p:italic r:id="rId57"/>
      <p:boldItalic r:id="rId58"/>
    </p:embeddedFont>
    <p:embeddedFont>
      <p:font typeface="Noto Sans Bold" panose="020B0604020202020204" charset="0"/>
      <p:regular r:id="rId59"/>
    </p:embeddedFont>
    <p:embeddedFont>
      <p:font typeface="Open Sans Bold" panose="020B0604020202020204" charset="0"/>
      <p:regular r:id="rId60"/>
    </p:embeddedFont>
    <p:embeddedFont>
      <p:font typeface="맑은 고딕" panose="020B0503020000020004" pitchFamily="34" charset="-127"/>
      <p:regular r:id="rId61"/>
      <p:bold r:id="rId62"/>
    </p:embeddedFont>
    <p:embeddedFont>
      <p:font typeface="Noto Sans" panose="020B0604020202020204" charset="0"/>
      <p:regular r:id="rId63"/>
    </p:embeddedFont>
    <p:embeddedFont>
      <p:font typeface="Open Sans" panose="020B0604020202020204" charset="0"/>
      <p:regular r:id="rId64"/>
      <p:bold r:id="rId65"/>
      <p:italic r:id="rId66"/>
      <p:bold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e4252066334e9a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7091" autoAdjust="0"/>
  </p:normalViewPr>
  <p:slideViewPr>
    <p:cSldViewPr>
      <p:cViewPr varScale="1">
        <p:scale>
          <a:sx n="50" d="100"/>
          <a:sy n="50" d="100"/>
        </p:scale>
        <p:origin x="5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khoang dưới niêm mạc: Áp xe nằm giữa niêm mạc của phần trên ống hậu môn và cơ thắt trong, giới hạn dưới là đường lược.</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khoang quanh hậu môn: Ổ mủ nằm hai bên quanh ống hậu môn, giới hạn phía dưới là da quanh hậu môn, giới hạn trên là vách ngang.</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khoang ngồi hậu môn hay còn gọi là áp xe khoang ngồi trực tràng:  Áp xe xuyên qua cơ thắt ngoài hậu môn vào khoang ngồi hậu môn (hình 3) và biểu hiện dưới dạng khối lan tỏa, mềm, phập phều và ấn đau cạnh hậu môn.</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smtClean="0">
                <a:solidFill>
                  <a:schemeClr val="tx1"/>
                </a:solidFill>
                <a:effectLst/>
                <a:latin typeface="+mn-lt"/>
                <a:ea typeface="+mn-ea"/>
                <a:cs typeface="+mn-cs"/>
              </a:rPr>
              <a:t>Áp xe gian cơ thắt: Áp xe gian cơ thắt nằm trong rãnh giữa cơ thắt trong và ngoài hậu môn. Do đó, áp xe gian cơ thắt thường không gây ra thay đổi da quanh hậu môn nhưng có thể sờ thấy khi thăm khám trực tràng bằng ngón tay như một khối mềm ấn đau nhô ra trong lòng hậu môn trực tràng.</a:t>
            </a:r>
            <a:endParaRPr lang="en-GB"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vi-VN" dirty="0" smtClean="0"/>
              <a:t>Áp xe khoang sau trực tràng: Ổ mủ nằm phía sau trực tràng, thành dưới là cơ mu – cụt, thành trên là phúc mạc, hai bên là mạc chậu</a:t>
            </a:r>
            <a:endParaRPr lang="en-GB" dirty="0" smtClean="0"/>
          </a:p>
          <a:p>
            <a:pPr marL="171450" lvl="0" indent="-171450">
              <a:buFont typeface="Arial" panose="020B0604020202020204" pitchFamily="34" charset="0"/>
              <a:buChar char="•"/>
            </a:pPr>
            <a:r>
              <a:rPr lang="en-GB" sz="1200" kern="1200" dirty="0" err="1" smtClean="0">
                <a:solidFill>
                  <a:schemeClr val="tx1"/>
                </a:solidFill>
                <a:effectLst/>
                <a:latin typeface="+mn-lt"/>
                <a:ea typeface="+mn-ea"/>
                <a:cs typeface="+mn-cs"/>
              </a:rPr>
              <a:t>Áp</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xe</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trên</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cơ</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nâng</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thành</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trên</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là</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cơ</a:t>
            </a:r>
            <a:r>
              <a:rPr lang="en-GB" sz="1200" kern="1200" baseline="0" dirty="0" smtClean="0">
                <a:solidFill>
                  <a:schemeClr val="tx1"/>
                </a:solidFill>
                <a:effectLst/>
                <a:latin typeface="+mn-lt"/>
                <a:ea typeface="+mn-ea"/>
                <a:cs typeface="+mn-cs"/>
              </a:rPr>
              <a:t> mu </a:t>
            </a:r>
            <a:r>
              <a:rPr lang="en-GB" sz="1200" kern="1200" baseline="0" dirty="0" err="1" smtClean="0">
                <a:solidFill>
                  <a:schemeClr val="tx1"/>
                </a:solidFill>
                <a:effectLst/>
                <a:latin typeface="+mn-lt"/>
                <a:ea typeface="+mn-ea"/>
                <a:cs typeface="+mn-cs"/>
              </a:rPr>
              <a:t>cụt</a:t>
            </a:r>
            <a:r>
              <a:rPr lang="en-GB" sz="1200" kern="1200" baseline="0" dirty="0" smtClean="0">
                <a:solidFill>
                  <a:schemeClr val="tx1"/>
                </a:solidFill>
                <a:effectLst/>
                <a:latin typeface="+mn-lt"/>
                <a:ea typeface="+mn-ea"/>
                <a:cs typeface="+mn-cs"/>
              </a:rPr>
              <a:t> , </a:t>
            </a:r>
            <a:r>
              <a:rPr lang="en-GB" sz="1200" kern="1200" baseline="0" dirty="0" err="1" smtClean="0">
                <a:solidFill>
                  <a:schemeClr val="tx1"/>
                </a:solidFill>
                <a:effectLst/>
                <a:latin typeface="+mn-lt"/>
                <a:ea typeface="+mn-ea"/>
                <a:cs typeface="+mn-cs"/>
              </a:rPr>
              <a:t>thành</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dưới</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là</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cơ</a:t>
            </a:r>
            <a:r>
              <a:rPr lang="en-GB" sz="1200" kern="1200" baseline="0" dirty="0" smtClean="0">
                <a:solidFill>
                  <a:schemeClr val="tx1"/>
                </a:solidFill>
                <a:effectLst/>
                <a:latin typeface="+mn-lt"/>
                <a:ea typeface="+mn-ea"/>
                <a:cs typeface="+mn-cs"/>
              </a:rPr>
              <a:t> mu </a:t>
            </a:r>
            <a:r>
              <a:rPr lang="en-GB" sz="1200" kern="1200" baseline="0" dirty="0" err="1" smtClean="0">
                <a:solidFill>
                  <a:schemeClr val="tx1"/>
                </a:solidFill>
                <a:effectLst/>
                <a:latin typeface="+mn-lt"/>
                <a:ea typeface="+mn-ea"/>
                <a:cs typeface="+mn-cs"/>
              </a:rPr>
              <a:t>trực</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tràng</a:t>
            </a:r>
            <a:r>
              <a:rPr lang="en-GB"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3171574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4104594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3860434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572579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2128140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406097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166293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4122542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373435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70328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158046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dirty="0" smtClean="0"/>
              <a:t>khoang sau hậu môn nông nằm dưới dây chằng hậu môn cụt, giới hạn dưới là da hậu môn nông no là 1 phần của khoang quanh hậu môn</a:t>
            </a:r>
            <a:endParaRPr lang="en-GB" dirty="0" smtClean="0"/>
          </a:p>
          <a:p>
            <a:r>
              <a:rPr lang="en-GB" dirty="0" err="1" smtClean="0"/>
              <a:t>Khoang</a:t>
            </a:r>
            <a:r>
              <a:rPr lang="en-GB" baseline="0" dirty="0" smtClean="0"/>
              <a:t> </a:t>
            </a:r>
            <a:r>
              <a:rPr lang="en-GB" baseline="0" dirty="0" err="1" smtClean="0"/>
              <a:t>sau</a:t>
            </a:r>
            <a:r>
              <a:rPr lang="en-GB" baseline="0" dirty="0" smtClean="0"/>
              <a:t> </a:t>
            </a:r>
            <a:r>
              <a:rPr lang="en-GB" baseline="0" dirty="0" err="1" smtClean="0"/>
              <a:t>hậu</a:t>
            </a:r>
            <a:r>
              <a:rPr lang="en-GB" baseline="0" dirty="0" smtClean="0"/>
              <a:t> </a:t>
            </a:r>
            <a:r>
              <a:rPr lang="en-GB" baseline="0" dirty="0" err="1" smtClean="0"/>
              <a:t>môn</a:t>
            </a:r>
            <a:r>
              <a:rPr lang="en-GB" baseline="0" dirty="0" smtClean="0"/>
              <a:t> </a:t>
            </a:r>
            <a:r>
              <a:rPr lang="en-GB" baseline="0" dirty="0" err="1" smtClean="0"/>
              <a:t>sâu</a:t>
            </a:r>
            <a:r>
              <a:rPr lang="en-GB" baseline="0" dirty="0" smtClean="0"/>
              <a:t> </a:t>
            </a:r>
            <a:r>
              <a:rPr lang="en-GB" baseline="0" dirty="0" err="1" smtClean="0"/>
              <a:t>giới</a:t>
            </a:r>
            <a:r>
              <a:rPr lang="en-GB" baseline="0" dirty="0" smtClean="0"/>
              <a:t> </a:t>
            </a:r>
            <a:r>
              <a:rPr lang="en-GB" baseline="0" dirty="0" err="1" smtClean="0"/>
              <a:t>hạn</a:t>
            </a:r>
            <a:r>
              <a:rPr lang="en-GB" baseline="0" dirty="0" smtClean="0"/>
              <a:t> </a:t>
            </a:r>
            <a:r>
              <a:rPr lang="en-GB" baseline="0" dirty="0" err="1" smtClean="0"/>
              <a:t>trên</a:t>
            </a:r>
            <a:r>
              <a:rPr lang="en-GB" baseline="0" dirty="0" smtClean="0"/>
              <a:t> </a:t>
            </a:r>
            <a:r>
              <a:rPr lang="en-GB" baseline="0" dirty="0" err="1" smtClean="0"/>
              <a:t>là</a:t>
            </a:r>
            <a:r>
              <a:rPr lang="en-GB" baseline="0" dirty="0" smtClean="0"/>
              <a:t> </a:t>
            </a:r>
            <a:r>
              <a:rPr lang="en-GB" baseline="0" dirty="0" err="1" smtClean="0"/>
              <a:t>cơ</a:t>
            </a:r>
            <a:r>
              <a:rPr lang="en-GB" baseline="0" dirty="0" smtClean="0"/>
              <a:t> </a:t>
            </a:r>
            <a:r>
              <a:rPr lang="en-GB" baseline="0" dirty="0" err="1" smtClean="0"/>
              <a:t>nâng</a:t>
            </a:r>
            <a:r>
              <a:rPr lang="en-GB" baseline="0" dirty="0" smtClean="0"/>
              <a:t>, </a:t>
            </a:r>
            <a:r>
              <a:rPr lang="en-GB" baseline="0" dirty="0" err="1" smtClean="0"/>
              <a:t>dưới</a:t>
            </a:r>
            <a:r>
              <a:rPr lang="en-GB" baseline="0" dirty="0" smtClean="0"/>
              <a:t> </a:t>
            </a:r>
            <a:r>
              <a:rPr lang="en-GB" baseline="0" dirty="0" err="1" smtClean="0"/>
              <a:t>là</a:t>
            </a:r>
            <a:r>
              <a:rPr lang="en-GB" baseline="0" dirty="0" smtClean="0"/>
              <a:t> </a:t>
            </a:r>
            <a:r>
              <a:rPr lang="en-GB" baseline="0" dirty="0" err="1" smtClean="0"/>
              <a:t>dây</a:t>
            </a:r>
            <a:r>
              <a:rPr lang="en-GB" baseline="0" dirty="0" smtClean="0"/>
              <a:t> </a:t>
            </a:r>
            <a:r>
              <a:rPr lang="en-GB" baseline="0" dirty="0" err="1" smtClean="0"/>
              <a:t>cằng</a:t>
            </a:r>
            <a:r>
              <a:rPr lang="en-GB" baseline="0" dirty="0" smtClean="0"/>
              <a:t> </a:t>
            </a:r>
            <a:r>
              <a:rPr lang="en-GB" baseline="0" dirty="0" err="1" smtClean="0"/>
              <a:t>hậu</a:t>
            </a:r>
            <a:r>
              <a:rPr lang="en-GB" baseline="0" dirty="0" smtClean="0"/>
              <a:t> </a:t>
            </a:r>
            <a:r>
              <a:rPr lang="en-GB" baseline="0" dirty="0" err="1" smtClean="0"/>
              <a:t>môn</a:t>
            </a:r>
            <a:r>
              <a:rPr lang="en-GB" baseline="0" dirty="0" smtClean="0"/>
              <a:t> </a:t>
            </a:r>
            <a:r>
              <a:rPr lang="en-GB" baseline="0" dirty="0" err="1" smtClean="0"/>
              <a:t>cụt</a:t>
            </a:r>
            <a:endParaRPr lang="en-GB" baseline="0" dirty="0" smtClean="0"/>
          </a:p>
          <a:p>
            <a:r>
              <a:rPr lang="en-GB" baseline="0" dirty="0" err="1" smtClean="0"/>
              <a:t>Áp</a:t>
            </a:r>
            <a:r>
              <a:rPr lang="en-GB" baseline="0" dirty="0" smtClean="0"/>
              <a:t> </a:t>
            </a:r>
            <a:r>
              <a:rPr lang="en-GB" baseline="0" dirty="0" err="1" smtClean="0"/>
              <a:t>xe</a:t>
            </a:r>
            <a:r>
              <a:rPr lang="en-GB" baseline="0" dirty="0" smtClean="0"/>
              <a:t> </a:t>
            </a:r>
            <a:r>
              <a:rPr lang="en-GB" baseline="0" dirty="0" err="1" smtClean="0"/>
              <a:t>khoang</a:t>
            </a:r>
            <a:r>
              <a:rPr lang="en-GB" baseline="0" dirty="0" smtClean="0"/>
              <a:t> </a:t>
            </a:r>
            <a:r>
              <a:rPr lang="en-GB" baseline="0" dirty="0" err="1" smtClean="0"/>
              <a:t>sau</a:t>
            </a:r>
            <a:r>
              <a:rPr lang="en-GB" baseline="0" dirty="0" smtClean="0"/>
              <a:t> </a:t>
            </a:r>
            <a:r>
              <a:rPr lang="en-GB" baseline="0" dirty="0" err="1" smtClean="0"/>
              <a:t>trực</a:t>
            </a:r>
            <a:r>
              <a:rPr lang="en-GB" baseline="0" dirty="0" smtClean="0"/>
              <a:t> </a:t>
            </a:r>
            <a:r>
              <a:rPr lang="en-GB" baseline="0" dirty="0" err="1" smtClean="0"/>
              <a:t>tràng</a:t>
            </a:r>
            <a:r>
              <a:rPr lang="en-GB" baseline="0" dirty="0" smtClean="0"/>
              <a:t> : </a:t>
            </a:r>
            <a:r>
              <a:rPr lang="en-GB" baseline="0" dirty="0" err="1" smtClean="0"/>
              <a:t>nằm</a:t>
            </a:r>
            <a:r>
              <a:rPr lang="en-GB" baseline="0" dirty="0" smtClean="0"/>
              <a:t> </a:t>
            </a:r>
            <a:r>
              <a:rPr lang="en-GB" baseline="0" dirty="0" err="1" smtClean="0"/>
              <a:t>phía</a:t>
            </a:r>
            <a:r>
              <a:rPr lang="en-GB" baseline="0" dirty="0" smtClean="0"/>
              <a:t> </a:t>
            </a:r>
            <a:r>
              <a:rPr lang="en-GB" baseline="0" dirty="0" err="1" smtClean="0"/>
              <a:t>sau</a:t>
            </a:r>
            <a:r>
              <a:rPr lang="en-GB" baseline="0" dirty="0" smtClean="0"/>
              <a:t> </a:t>
            </a:r>
            <a:r>
              <a:rPr lang="en-GB" baseline="0" dirty="0" err="1" smtClean="0"/>
              <a:t>trực</a:t>
            </a:r>
            <a:r>
              <a:rPr lang="en-GB" baseline="0" dirty="0" smtClean="0"/>
              <a:t> </a:t>
            </a:r>
            <a:r>
              <a:rPr lang="en-GB" baseline="0" dirty="0" err="1" smtClean="0"/>
              <a:t>tràng</a:t>
            </a:r>
            <a:r>
              <a:rPr lang="en-GB" baseline="0" dirty="0" smtClean="0"/>
              <a:t>, </a:t>
            </a:r>
            <a:r>
              <a:rPr lang="en-GB" baseline="0" dirty="0" err="1" smtClean="0"/>
              <a:t>giới</a:t>
            </a:r>
            <a:r>
              <a:rPr lang="en-GB" baseline="0" dirty="0" smtClean="0"/>
              <a:t> </a:t>
            </a:r>
            <a:r>
              <a:rPr lang="en-GB" baseline="0" dirty="0" err="1" smtClean="0"/>
              <a:t>hạn</a:t>
            </a:r>
            <a:r>
              <a:rPr lang="en-GB" baseline="0" dirty="0" smtClean="0"/>
              <a:t> </a:t>
            </a:r>
            <a:r>
              <a:rPr lang="en-GB" baseline="0" dirty="0" err="1" smtClean="0"/>
              <a:t>dưới</a:t>
            </a:r>
            <a:r>
              <a:rPr lang="en-GB" baseline="0" dirty="0" smtClean="0"/>
              <a:t> </a:t>
            </a:r>
            <a:r>
              <a:rPr lang="en-GB" baseline="0" dirty="0" err="1" smtClean="0"/>
              <a:t>là</a:t>
            </a:r>
            <a:r>
              <a:rPr lang="en-GB" baseline="0" dirty="0" smtClean="0"/>
              <a:t> </a:t>
            </a:r>
            <a:r>
              <a:rPr lang="en-GB" baseline="0" dirty="0" err="1" smtClean="0"/>
              <a:t>cơ</a:t>
            </a:r>
            <a:r>
              <a:rPr lang="en-GB" baseline="0" dirty="0" smtClean="0"/>
              <a:t> mu </a:t>
            </a:r>
            <a:r>
              <a:rPr lang="en-GB" baseline="0" dirty="0" err="1" smtClean="0"/>
              <a:t>cụt</a:t>
            </a:r>
            <a:r>
              <a:rPr lang="en-GB" baseline="0" dirty="0" smtClean="0"/>
              <a:t> , </a:t>
            </a:r>
            <a:r>
              <a:rPr lang="en-GB" baseline="0" dirty="0" err="1" smtClean="0"/>
              <a:t>trên</a:t>
            </a:r>
            <a:r>
              <a:rPr lang="en-GB" baseline="0" dirty="0" smtClean="0"/>
              <a:t> </a:t>
            </a:r>
            <a:r>
              <a:rPr lang="en-GB" baseline="0" dirty="0" err="1" smtClean="0"/>
              <a:t>là</a:t>
            </a:r>
            <a:r>
              <a:rPr lang="en-GB" baseline="0" dirty="0" smtClean="0"/>
              <a:t> </a:t>
            </a:r>
            <a:r>
              <a:rPr lang="en-GB" baseline="0" dirty="0" err="1" smtClean="0"/>
              <a:t>phúc</a:t>
            </a:r>
            <a:r>
              <a:rPr lang="en-GB" baseline="0" dirty="0" smtClean="0"/>
              <a:t> </a:t>
            </a:r>
            <a:r>
              <a:rPr lang="en-GB" baseline="0" dirty="0" err="1" smtClean="0"/>
              <a:t>mạc</a:t>
            </a:r>
            <a:r>
              <a:rPr lang="en-GB" baseline="0" dirty="0" smtClean="0"/>
              <a:t>, 2 </a:t>
            </a:r>
            <a:r>
              <a:rPr lang="en-GB" baseline="0" dirty="0" err="1" smtClean="0"/>
              <a:t>bên</a:t>
            </a:r>
            <a:r>
              <a:rPr lang="en-GB" baseline="0" dirty="0" smtClean="0"/>
              <a:t> </a:t>
            </a:r>
            <a:r>
              <a:rPr lang="en-GB" baseline="0" dirty="0" err="1" smtClean="0"/>
              <a:t>là</a:t>
            </a:r>
            <a:r>
              <a:rPr lang="en-GB" baseline="0" dirty="0" smtClean="0"/>
              <a:t> </a:t>
            </a:r>
            <a:r>
              <a:rPr lang="en-GB" baseline="0" dirty="0" err="1" smtClean="0"/>
              <a:t>mạc</a:t>
            </a:r>
            <a:r>
              <a:rPr lang="en-GB" baseline="0" dirty="0" smtClean="0"/>
              <a:t> </a:t>
            </a:r>
            <a:r>
              <a:rPr lang="en-GB" baseline="0" dirty="0" err="1" smtClean="0"/>
              <a:t>chậu</a:t>
            </a:r>
            <a:endParaRPr lang="vi-VN" dirty="0"/>
          </a:p>
        </p:txBody>
      </p:sp>
      <p:sp>
        <p:nvSpPr>
          <p:cNvPr id="4" name="Slide Number Placeholder 3"/>
          <p:cNvSpPr>
            <a:spLocks noGrp="1"/>
          </p:cNvSpPr>
          <p:nvPr>
            <p:ph type="sldNum" sz="quarter" idx="10"/>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529034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smtClean="0"/>
              <a:t>Antibiotic use in prevention of anal fistulas following incision and drainage of anorectal abscesses: A systematic review and meta-analysis.</a:t>
            </a:r>
            <a:r>
              <a:rPr lang="en-US" baseline="0" dirty="0" smtClean="0"/>
              <a:t> </a:t>
            </a:r>
            <a:r>
              <a:rPr lang="en-US" dirty="0" err="1" smtClean="0">
                <a:effectLst/>
              </a:rPr>
              <a:t>Mocanu</a:t>
            </a:r>
            <a:r>
              <a:rPr lang="en-US" dirty="0" smtClean="0">
                <a:effectLst/>
              </a:rPr>
              <a:t> V, Dang JT, </a:t>
            </a:r>
            <a:r>
              <a:rPr lang="en-US" dirty="0" err="1" smtClean="0">
                <a:effectLst/>
              </a:rPr>
              <a:t>Ladak</a:t>
            </a:r>
            <a:r>
              <a:rPr lang="en-US" dirty="0" smtClean="0">
                <a:effectLst/>
              </a:rPr>
              <a:t> F, Tian C, Wang H, Birch DW, </a:t>
            </a:r>
            <a:r>
              <a:rPr lang="en-US" dirty="0" err="1" smtClean="0">
                <a:effectLst/>
              </a:rPr>
              <a:t>Karmali</a:t>
            </a:r>
            <a:r>
              <a:rPr lang="en-US" dirty="0" smtClean="0">
                <a:effectLst/>
              </a:rPr>
              <a:t> S</a:t>
            </a:r>
            <a:r>
              <a:rPr lang="en-US" dirty="0" smtClean="0"/>
              <a:t> </a:t>
            </a:r>
            <a:r>
              <a:rPr lang="en-US" dirty="0" smtClean="0">
                <a:effectLst/>
              </a:rPr>
              <a:t>Am J Surg. 2019;217(5):910. </a:t>
            </a:r>
            <a:r>
              <a:rPr lang="en-US" dirty="0" err="1" smtClean="0">
                <a:effectLst/>
              </a:rPr>
              <a:t>Epub</a:t>
            </a:r>
            <a:r>
              <a:rPr lang="en-US" dirty="0" smtClean="0">
                <a:effectLst/>
              </a:rPr>
              <a:t> 2019 Jan 31.</a:t>
            </a:r>
            <a:r>
              <a:rPr lang="en-US" dirty="0" smtClean="0"/>
              <a:t> </a:t>
            </a:r>
          </a:p>
          <a:p>
            <a:r>
              <a:rPr lang="en-US" sz="1200" b="0" i="0" kern="1200" dirty="0" smtClean="0">
                <a:solidFill>
                  <a:schemeClr val="tx1"/>
                </a:solidFill>
                <a:effectLst/>
                <a:latin typeface="+mn-lt"/>
                <a:ea typeface="+mn-ea"/>
                <a:cs typeface="+mn-cs"/>
              </a:rPr>
              <a:t>The best evidence in support of routine empiric antibiotics after drainage comes from a systematic review and meta-analysis of two randomized trials and one retrospective study, which showed that fistula rate in patients receiving antibiotics was lower than that in those who did not receive antibiotics (16 versus 24 percent; OR 0.64, 95% CI 0.43-0.96)</a:t>
            </a:r>
          </a:p>
          <a:p>
            <a:r>
              <a:rPr lang="en-US" sz="1200" b="0" i="0" kern="1200" dirty="0" err="1" smtClean="0">
                <a:solidFill>
                  <a:schemeClr val="tx1"/>
                </a:solidFill>
                <a:effectLst/>
                <a:latin typeface="+mn-lt"/>
                <a:ea typeface="+mn-ea"/>
                <a:cs typeface="+mn-cs"/>
              </a:rPr>
              <a:t>Bằng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chứng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tốt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nhất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ủng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hộ</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việc</a:t>
            </a:r>
            <a:r>
              <a:rPr lang="en-US" sz="1200" b="0" i="0" kern="1200" baseline="0" dirty="0" smtClean="0">
                <a:solidFill>
                  <a:schemeClr val="tx1"/>
                </a:solidFill>
                <a:effectLst/>
                <a:latin typeface="+mn-lt"/>
                <a:ea typeface="+mn-ea"/>
                <a:cs typeface="+mn-cs"/>
              </a:rPr>
              <a:t> dung </a:t>
            </a:r>
            <a:r>
              <a:rPr lang="en-US" sz="1200" b="0" i="0" kern="1200" baseline="0" dirty="0" err="1" smtClean="0">
                <a:solidFill>
                  <a:schemeClr val="tx1"/>
                </a:solidFill>
                <a:effectLst/>
                <a:latin typeface="+mn-lt"/>
                <a:ea typeface="+mn-ea"/>
                <a:cs typeface="+mn-cs"/>
              </a:rPr>
              <a:t>kháng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sinh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theo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kinh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nghiệm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sau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rạch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dẫn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lưu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đến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từ</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hệ</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thống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ngiên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cứu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phân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tích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của</a:t>
            </a:r>
            <a:r>
              <a:rPr lang="en-US" sz="1200" b="0" i="0" kern="1200" baseline="0" dirty="0" smtClean="0">
                <a:solidFill>
                  <a:schemeClr val="tx1"/>
                </a:solidFill>
                <a:effectLst/>
                <a:latin typeface="+mn-lt"/>
                <a:ea typeface="+mn-ea"/>
                <a:cs typeface="+mn-cs"/>
              </a:rPr>
              <a:t> 2 </a:t>
            </a:r>
            <a:r>
              <a:rPr lang="en-US" sz="1200" b="0" i="0" kern="1200" baseline="0" dirty="0" err="1" smtClean="0">
                <a:solidFill>
                  <a:schemeClr val="tx1"/>
                </a:solidFill>
                <a:effectLst/>
                <a:latin typeface="+mn-lt"/>
                <a:ea typeface="+mn-ea"/>
                <a:cs typeface="+mn-cs"/>
              </a:rPr>
              <a:t>nghiên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cứu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một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ngiên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cứu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hồi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cứu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chỉ</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rằng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tỷ</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lệ</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rò</a:t>
            </a:r>
            <a:r>
              <a:rPr lang="en-US" sz="1200" b="0" i="0" kern="1200" baseline="0" dirty="0" smtClean="0">
                <a:solidFill>
                  <a:schemeClr val="tx1"/>
                </a:solidFill>
                <a:effectLst/>
                <a:latin typeface="+mn-lt"/>
                <a:ea typeface="+mn-ea"/>
                <a:cs typeface="+mn-cs"/>
              </a:rPr>
              <a:t> ở </a:t>
            </a:r>
            <a:r>
              <a:rPr lang="en-US" sz="1200" b="0" i="0" kern="1200" baseline="0" dirty="0" err="1" smtClean="0">
                <a:solidFill>
                  <a:schemeClr val="tx1"/>
                </a:solidFill>
                <a:effectLst/>
                <a:latin typeface="+mn-lt"/>
                <a:ea typeface="+mn-ea"/>
                <a:cs typeface="+mn-cs"/>
              </a:rPr>
              <a:t>bệnh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nhân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sử</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dụng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kháng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sinh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thấp</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hơn</a:t>
            </a:r>
            <a:r>
              <a:rPr lang="en-US" sz="1200" b="0" i="0" kern="1200" baseline="0" dirty="0" smtClean="0">
                <a:solidFill>
                  <a:schemeClr val="tx1"/>
                </a:solidFill>
                <a:effectLst/>
                <a:latin typeface="+mn-lt"/>
                <a:ea typeface="+mn-ea"/>
                <a:cs typeface="+mn-cs"/>
              </a:rPr>
              <a:t> so </a:t>
            </a:r>
            <a:r>
              <a:rPr lang="en-US" sz="1200" b="0" i="0" kern="1200" baseline="0" dirty="0" err="1" smtClean="0">
                <a:solidFill>
                  <a:schemeClr val="tx1"/>
                </a:solidFill>
                <a:effectLst/>
                <a:latin typeface="+mn-lt"/>
                <a:ea typeface="+mn-ea"/>
                <a:cs typeface="+mn-cs"/>
              </a:rPr>
              <a:t>với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bệnh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nhân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không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sử</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dụng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kháng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sinh</a:t>
            </a:r>
            <a:r>
              <a:rPr lang="en-US" sz="1200" b="0" i="0" kern="1200" baseline="0" dirty="0" smtClean="0">
                <a:solidFill>
                  <a:schemeClr val="tx1"/>
                </a:solidFill>
                <a:effectLst/>
                <a:latin typeface="+mn-lt"/>
                <a:ea typeface="+mn-ea"/>
                <a:cs typeface="+mn-cs"/>
              </a:rPr>
              <a:t>. ( 16% so </a:t>
            </a:r>
            <a:r>
              <a:rPr lang="en-US" sz="1200" b="0" i="0" kern="1200" baseline="0" dirty="0" err="1" smtClean="0">
                <a:solidFill>
                  <a:schemeClr val="tx1"/>
                </a:solidFill>
                <a:effectLst/>
                <a:latin typeface="+mn-lt"/>
                <a:ea typeface="+mn-ea"/>
                <a:cs typeface="+mn-cs"/>
              </a:rPr>
              <a:t>với</a:t>
            </a:r>
            <a:r>
              <a:rPr lang="en-US" sz="1200" b="0" i="0" kern="1200" baseline="0" dirty="0" smtClean="0">
                <a:solidFill>
                  <a:schemeClr val="tx1"/>
                </a:solidFill>
                <a:effectLst/>
                <a:latin typeface="+mn-lt"/>
                <a:ea typeface="+mn-ea"/>
                <a:cs typeface="+mn-cs"/>
              </a:rPr>
              <a:t> 24%, OR 0,64, 95%CL 0,43-0,96)</a:t>
            </a:r>
            <a:endParaRPr lang="en-US" dirty="0" smtClean="0"/>
          </a:p>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3185628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1182261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err="1" smtClean="0"/>
              <a:t>Rạch</a:t>
            </a:r>
            <a:r>
              <a:rPr lang="en-GB" baseline="0" dirty="0" smtClean="0"/>
              <a:t> </a:t>
            </a:r>
            <a:r>
              <a:rPr lang="en-GB" baseline="0" dirty="0" err="1" smtClean="0"/>
              <a:t>dẫn</a:t>
            </a:r>
            <a:r>
              <a:rPr lang="en-GB" baseline="0" dirty="0" smtClean="0"/>
              <a:t> </a:t>
            </a:r>
            <a:r>
              <a:rPr lang="en-GB" baseline="0" dirty="0" err="1" smtClean="0"/>
              <a:t>lưu</a:t>
            </a:r>
            <a:r>
              <a:rPr lang="en-GB" baseline="0" dirty="0" smtClean="0"/>
              <a:t> </a:t>
            </a:r>
            <a:r>
              <a:rPr lang="en-GB" baseline="0" dirty="0" err="1" smtClean="0"/>
              <a:t>khoang</a:t>
            </a:r>
            <a:r>
              <a:rPr lang="en-GB" baseline="0" dirty="0" smtClean="0"/>
              <a:t> </a:t>
            </a:r>
            <a:r>
              <a:rPr lang="en-GB" baseline="0" dirty="0" err="1" smtClean="0"/>
              <a:t>gian</a:t>
            </a:r>
            <a:r>
              <a:rPr lang="en-GB" baseline="0" dirty="0" smtClean="0"/>
              <a:t> </a:t>
            </a:r>
            <a:r>
              <a:rPr lang="en-GB" baseline="0" dirty="0" err="1" smtClean="0"/>
              <a:t>cơ</a:t>
            </a:r>
            <a:r>
              <a:rPr lang="en-GB" baseline="0" dirty="0" smtClean="0"/>
              <a:t> </a:t>
            </a:r>
            <a:r>
              <a:rPr lang="en-GB" baseline="0" dirty="0" err="1" smtClean="0"/>
              <a:t>thắt</a:t>
            </a:r>
            <a:r>
              <a:rPr lang="en-GB" baseline="0" dirty="0" smtClean="0"/>
              <a:t> </a:t>
            </a:r>
            <a:r>
              <a:rPr lang="en-GB" baseline="0" dirty="0" err="1" smtClean="0"/>
              <a:t>vào</a:t>
            </a:r>
            <a:r>
              <a:rPr lang="en-GB" baseline="0" dirty="0" smtClean="0"/>
              <a:t> </a:t>
            </a:r>
            <a:r>
              <a:rPr lang="en-GB" baseline="0" dirty="0" err="1" smtClean="0"/>
              <a:t>trong</a:t>
            </a:r>
            <a:r>
              <a:rPr lang="en-GB" baseline="0" dirty="0" smtClean="0"/>
              <a:t> long </a:t>
            </a:r>
            <a:r>
              <a:rPr lang="en-GB" baseline="0" dirty="0" err="1" smtClean="0"/>
              <a:t>hậu</a:t>
            </a:r>
            <a:r>
              <a:rPr lang="en-GB" baseline="0" dirty="0" smtClean="0"/>
              <a:t> </a:t>
            </a:r>
            <a:r>
              <a:rPr lang="en-GB" baseline="0" dirty="0" err="1" smtClean="0"/>
              <a:t>môn</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1429828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smtClean="0"/>
              <a:t>https://www.uptodate.com/contents/operative-management-of-anorectal-fistulas?search=anal%20fistula%20treatment&amp;source=search_result&amp;selectedTitle=2~65&amp;usage_type=default&amp;display_rank=2#H22288745</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768146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smtClean="0"/>
              <a:t>https://www.youtube.com/watch?v=it31fYXTNi8</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003581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smtClean="0"/>
              <a:t>https://www.researchgate.net/figure/Replacement-of-seton-a-Creation-of-a-simple-loop-within-the-knot-of-the-seton-suture-to_fig4_230797054</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2187931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err="1" smtClean="0"/>
              <a:t>Rò</a:t>
            </a:r>
            <a:r>
              <a:rPr lang="en-GB" baseline="0" dirty="0" smtClean="0"/>
              <a:t> </a:t>
            </a:r>
            <a:r>
              <a:rPr lang="en-GB" baseline="0" dirty="0" err="1" smtClean="0"/>
              <a:t>hậu</a:t>
            </a:r>
            <a:r>
              <a:rPr lang="en-GB" baseline="0" dirty="0" smtClean="0"/>
              <a:t> </a:t>
            </a:r>
            <a:r>
              <a:rPr lang="en-GB" baseline="0" dirty="0" err="1" smtClean="0"/>
              <a:t>môn</a:t>
            </a:r>
            <a:r>
              <a:rPr lang="en-GB" baseline="0" dirty="0" smtClean="0"/>
              <a:t> ở </a:t>
            </a:r>
            <a:r>
              <a:rPr lang="en-GB" baseline="0" dirty="0" err="1" smtClean="0"/>
              <a:t>bán</a:t>
            </a:r>
            <a:r>
              <a:rPr lang="en-GB" baseline="0" dirty="0" smtClean="0"/>
              <a:t> </a:t>
            </a:r>
            <a:r>
              <a:rPr lang="en-GB" baseline="0" dirty="0" err="1" smtClean="0"/>
              <a:t>phần</a:t>
            </a:r>
            <a:r>
              <a:rPr lang="en-GB" baseline="0" dirty="0" smtClean="0"/>
              <a:t> </a:t>
            </a:r>
            <a:r>
              <a:rPr lang="en-GB" baseline="0" dirty="0" err="1" smtClean="0"/>
              <a:t>trước</a:t>
            </a:r>
            <a:r>
              <a:rPr lang="en-GB" baseline="0" dirty="0" smtClean="0"/>
              <a:t> </a:t>
            </a:r>
            <a:r>
              <a:rPr lang="en-GB" baseline="0" dirty="0" err="1" smtClean="0"/>
              <a:t>nữ</a:t>
            </a:r>
            <a:r>
              <a:rPr lang="en-GB" baseline="0" dirty="0" smtClean="0"/>
              <a:t> </a:t>
            </a:r>
            <a:r>
              <a:rPr lang="en-GB" baseline="0" dirty="0" err="1" smtClean="0"/>
              <a:t>phức</a:t>
            </a:r>
            <a:r>
              <a:rPr lang="en-GB" baseline="0" dirty="0" smtClean="0"/>
              <a:t> </a:t>
            </a:r>
            <a:r>
              <a:rPr lang="en-GB" baseline="0" dirty="0" err="1" smtClean="0"/>
              <a:t>tạp</a:t>
            </a:r>
            <a:r>
              <a:rPr lang="en-GB" baseline="0" dirty="0" smtClean="0"/>
              <a:t> </a:t>
            </a:r>
            <a:r>
              <a:rPr lang="en-GB" baseline="0" dirty="0" err="1" smtClean="0"/>
              <a:t>là</a:t>
            </a:r>
            <a:r>
              <a:rPr lang="en-GB" baseline="0" dirty="0" smtClean="0"/>
              <a:t> do </a:t>
            </a:r>
            <a:r>
              <a:rPr lang="en-GB" baseline="0" dirty="0" err="1" smtClean="0"/>
              <a:t>cơ</a:t>
            </a:r>
            <a:r>
              <a:rPr lang="en-GB" baseline="0" dirty="0" smtClean="0"/>
              <a:t> </a:t>
            </a:r>
            <a:r>
              <a:rPr lang="en-GB" baseline="0" dirty="0" err="1" smtClean="0"/>
              <a:t>thắt</a:t>
            </a:r>
            <a:r>
              <a:rPr lang="en-GB" baseline="0" dirty="0" smtClean="0"/>
              <a:t> </a:t>
            </a:r>
            <a:r>
              <a:rPr lang="en-GB" baseline="0" dirty="0" err="1" smtClean="0"/>
              <a:t>ngoài</a:t>
            </a:r>
            <a:r>
              <a:rPr lang="en-GB" baseline="0" dirty="0" smtClean="0"/>
              <a:t> ở </a:t>
            </a:r>
            <a:r>
              <a:rPr lang="en-GB" baseline="0" dirty="0" err="1" smtClean="0"/>
              <a:t>vùng</a:t>
            </a:r>
            <a:r>
              <a:rPr lang="en-GB" baseline="0" dirty="0" smtClean="0"/>
              <a:t> </a:t>
            </a:r>
            <a:r>
              <a:rPr lang="en-GB" baseline="0" dirty="0" err="1" smtClean="0"/>
              <a:t>đó</a:t>
            </a:r>
            <a:r>
              <a:rPr lang="en-GB" baseline="0" dirty="0" smtClean="0"/>
              <a:t> </a:t>
            </a:r>
            <a:r>
              <a:rPr lang="en-GB" baseline="0" dirty="0" err="1" smtClean="0"/>
              <a:t>của</a:t>
            </a:r>
            <a:r>
              <a:rPr lang="en-GB" baseline="0" dirty="0" smtClean="0"/>
              <a:t> </a:t>
            </a:r>
            <a:r>
              <a:rPr lang="en-GB" baseline="0" dirty="0" err="1" smtClean="0"/>
              <a:t>nữ</a:t>
            </a:r>
            <a:r>
              <a:rPr lang="en-GB" baseline="0" dirty="0" smtClean="0"/>
              <a:t> </a:t>
            </a:r>
            <a:r>
              <a:rPr lang="en-GB" baseline="0" dirty="0" err="1" smtClean="0"/>
              <a:t>ngắn</a:t>
            </a:r>
            <a:r>
              <a:rPr lang="en-GB" baseline="0" dirty="0" smtClean="0"/>
              <a:t> </a:t>
            </a:r>
            <a:r>
              <a:rPr lang="en-GB" baseline="0" dirty="0" err="1" smtClean="0"/>
              <a:t>hơn</a:t>
            </a:r>
            <a:r>
              <a:rPr lang="en-GB" baseline="0" dirty="0" smtClean="0"/>
              <a:t> </a:t>
            </a:r>
            <a:r>
              <a:rPr lang="en-GB" baseline="0" dirty="0" err="1" smtClean="0"/>
              <a:t>và</a:t>
            </a:r>
            <a:r>
              <a:rPr lang="en-GB" baseline="0" dirty="0" smtClean="0"/>
              <a:t> </a:t>
            </a:r>
            <a:r>
              <a:rPr lang="en-GB" baseline="0" dirty="0" err="1" smtClean="0"/>
              <a:t>không</a:t>
            </a:r>
            <a:r>
              <a:rPr lang="en-GB" baseline="0" dirty="0" smtClean="0"/>
              <a:t> </a:t>
            </a:r>
            <a:r>
              <a:rPr lang="en-GB" baseline="0" dirty="0" err="1" smtClean="0"/>
              <a:t>có</a:t>
            </a:r>
            <a:r>
              <a:rPr lang="en-GB" baseline="0" dirty="0" smtClean="0"/>
              <a:t> </a:t>
            </a:r>
            <a:r>
              <a:rPr lang="en-GB" baseline="0" dirty="0" err="1" smtClean="0"/>
              <a:t>cơ</a:t>
            </a:r>
            <a:r>
              <a:rPr lang="en-GB" baseline="0" dirty="0" smtClean="0"/>
              <a:t> mu </a:t>
            </a:r>
            <a:r>
              <a:rPr lang="en-GB" baseline="0" dirty="0" err="1" smtClean="0"/>
              <a:t>trực</a:t>
            </a:r>
            <a:r>
              <a:rPr lang="en-GB" baseline="0" dirty="0" smtClean="0"/>
              <a:t> </a:t>
            </a:r>
            <a:r>
              <a:rPr lang="en-GB" baseline="0" dirty="0" err="1" smtClean="0"/>
              <a:t>tràng</a:t>
            </a:r>
            <a:r>
              <a:rPr lang="en-GB" baseline="0" dirty="0" smtClean="0"/>
              <a:t> -&gt; </a:t>
            </a:r>
            <a:r>
              <a:rPr lang="en-GB" baseline="0" dirty="0" err="1" smtClean="0"/>
              <a:t>cắt</a:t>
            </a:r>
            <a:r>
              <a:rPr lang="en-GB" baseline="0" dirty="0" smtClean="0"/>
              <a:t> </a:t>
            </a:r>
            <a:r>
              <a:rPr lang="en-GB" baseline="0" dirty="0" err="1" smtClean="0"/>
              <a:t>đg</a:t>
            </a:r>
            <a:r>
              <a:rPr lang="en-GB" baseline="0" dirty="0" smtClean="0"/>
              <a:t> </a:t>
            </a:r>
            <a:r>
              <a:rPr lang="en-GB" baseline="0" dirty="0" err="1" smtClean="0"/>
              <a:t>rò</a:t>
            </a:r>
            <a:r>
              <a:rPr lang="en-GB" baseline="0" dirty="0" smtClean="0"/>
              <a:t> </a:t>
            </a:r>
            <a:r>
              <a:rPr lang="en-GB" baseline="0" dirty="0" err="1" smtClean="0"/>
              <a:t>dễ</a:t>
            </a:r>
            <a:r>
              <a:rPr lang="en-GB" baseline="0" dirty="0" smtClean="0"/>
              <a:t> </a:t>
            </a:r>
            <a:r>
              <a:rPr lang="en-GB" baseline="0" dirty="0" err="1" smtClean="0"/>
              <a:t>dẫn</a:t>
            </a:r>
            <a:r>
              <a:rPr lang="en-GB" baseline="0" dirty="0" smtClean="0"/>
              <a:t> </a:t>
            </a:r>
            <a:r>
              <a:rPr lang="en-GB" baseline="0" dirty="0" err="1" smtClean="0"/>
              <a:t>đến</a:t>
            </a:r>
            <a:r>
              <a:rPr lang="en-GB" baseline="0" dirty="0" smtClean="0"/>
              <a:t> </a:t>
            </a:r>
            <a:r>
              <a:rPr lang="en-GB" baseline="0" dirty="0" err="1" smtClean="0"/>
              <a:t>tiêu</a:t>
            </a:r>
            <a:r>
              <a:rPr lang="en-GB" baseline="0" dirty="0" smtClean="0"/>
              <a:t> </a:t>
            </a:r>
            <a:r>
              <a:rPr lang="en-GB" baseline="0" dirty="0" err="1" smtClean="0"/>
              <a:t>ko</a:t>
            </a:r>
            <a:r>
              <a:rPr lang="en-GB" baseline="0" dirty="0" smtClean="0"/>
              <a:t> </a:t>
            </a:r>
            <a:r>
              <a:rPr lang="en-GB" baseline="0" dirty="0" err="1" smtClean="0"/>
              <a:t>tự</a:t>
            </a:r>
            <a:r>
              <a:rPr lang="en-GB" baseline="0" dirty="0" smtClean="0"/>
              <a:t> </a:t>
            </a:r>
            <a:r>
              <a:rPr lang="en-GB" baseline="0" dirty="0" err="1" smtClean="0"/>
              <a:t>chủ</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804867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29432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20235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4152768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1872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44350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86748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53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16992600" cy="14097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16992600" cy="7962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7" name="Group 2"/>
          <p:cNvGrpSpPr/>
          <p:nvPr userDrawn="1"/>
        </p:nvGrpSpPr>
        <p:grpSpPr>
          <a:xfrm>
            <a:off x="0" y="-291350"/>
            <a:ext cx="18287998" cy="10578350"/>
            <a:chOff x="0" y="-38100"/>
            <a:chExt cx="4816592" cy="2276392"/>
          </a:xfrm>
        </p:grpSpPr>
        <p:sp>
          <p:nvSpPr>
            <p:cNvPr id="8"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9"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10" name="Title 1"/>
          <p:cNvSpPr>
            <a:spLocks noGrp="1"/>
          </p:cNvSpPr>
          <p:nvPr>
            <p:ph type="title"/>
          </p:nvPr>
        </p:nvSpPr>
        <p:spPr>
          <a:xfrm>
            <a:off x="457200" y="190500"/>
            <a:ext cx="16992600" cy="1409700"/>
          </a:xfrm>
        </p:spPr>
        <p:txBody>
          <a:bodyPr/>
          <a:lstStyle>
            <a:lvl1pPr>
              <a:defRPr>
                <a:solidFill>
                  <a:schemeClr val="bg1"/>
                </a:solidFill>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600200"/>
            <a:ext cx="16992600" cy="7962900"/>
          </a:xfrm>
        </p:spPr>
        <p:txBody>
          <a:bodyPr/>
          <a:lstStyle>
            <a:lvl1pPr>
              <a:defRPr>
                <a:solidFill>
                  <a:schemeClr val="bg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188" t="19325" b="7518"/>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8439843" y="6531608"/>
            <a:ext cx="1408314" cy="89780"/>
          </a:xfrm>
          <a:prstGeom prst="rect">
            <a:avLst/>
          </a:prstGeom>
        </p:spPr>
      </p:pic>
      <p:sp>
        <p:nvSpPr>
          <p:cNvPr id="4" name="TextBox 4"/>
          <p:cNvSpPr txBox="1"/>
          <p:nvPr/>
        </p:nvSpPr>
        <p:spPr>
          <a:xfrm>
            <a:off x="1266039" y="2623267"/>
            <a:ext cx="15755922" cy="1874808"/>
          </a:xfrm>
          <a:prstGeom prst="rect">
            <a:avLst/>
          </a:prstGeom>
        </p:spPr>
        <p:txBody>
          <a:bodyPr lIns="0" tIns="0" rIns="0" bIns="0" rtlCol="0" anchor="t">
            <a:spAutoFit/>
          </a:bodyPr>
          <a:lstStyle/>
          <a:p>
            <a:pPr algn="ctr">
              <a:lnSpc>
                <a:spcPts val="15314"/>
              </a:lnSpc>
            </a:pPr>
            <a:r>
              <a:rPr lang="en-GB" sz="10938" dirty="0" smtClean="0">
                <a:solidFill>
                  <a:srgbClr val="5CE1E6"/>
                </a:solidFill>
                <a:latin typeface="Open Sans Bold"/>
              </a:rPr>
              <a:t>ÁP XE-RÒ HẬU MÔN</a:t>
            </a:r>
            <a:endParaRPr lang="en-US" sz="10938" dirty="0">
              <a:solidFill>
                <a:srgbClr val="5CE1E6"/>
              </a:solidFill>
              <a:latin typeface="Open Sans Bold"/>
            </a:endParaRPr>
          </a:p>
        </p:txBody>
      </p:sp>
      <p:sp>
        <p:nvSpPr>
          <p:cNvPr id="5" name="TextBox 5"/>
          <p:cNvSpPr txBox="1"/>
          <p:nvPr/>
        </p:nvSpPr>
        <p:spPr>
          <a:xfrm>
            <a:off x="5355161" y="7154788"/>
            <a:ext cx="7839969" cy="2500685"/>
          </a:xfrm>
          <a:prstGeom prst="rect">
            <a:avLst/>
          </a:prstGeom>
        </p:spPr>
        <p:txBody>
          <a:bodyPr lIns="0" tIns="0" rIns="0" bIns="0" rtlCol="0" anchor="t">
            <a:spAutoFit/>
          </a:bodyPr>
          <a:lstStyle/>
          <a:p>
            <a:pPr algn="ctr">
              <a:lnSpc>
                <a:spcPts val="3920"/>
              </a:lnSpc>
            </a:pPr>
            <a:r>
              <a:rPr lang="en-US" sz="2800" dirty="0" err="1">
                <a:solidFill>
                  <a:srgbClr val="FFFFFF"/>
                </a:solidFill>
                <a:latin typeface="Noto Sans Bold"/>
              </a:rPr>
              <a:t>Nhóm</a:t>
            </a:r>
            <a:r>
              <a:rPr lang="en-US" sz="2800" dirty="0">
                <a:solidFill>
                  <a:srgbClr val="FFFFFF"/>
                </a:solidFill>
                <a:latin typeface="Noto Sans Bold"/>
              </a:rPr>
              <a:t> </a:t>
            </a:r>
            <a:r>
              <a:rPr lang="en-US" sz="2800" dirty="0" smtClean="0">
                <a:solidFill>
                  <a:srgbClr val="FFFFFF"/>
                </a:solidFill>
                <a:latin typeface="Noto Sans Bold"/>
              </a:rPr>
              <a:t>7 </a:t>
            </a:r>
            <a:r>
              <a:rPr lang="en-US" sz="2800" dirty="0" err="1">
                <a:solidFill>
                  <a:srgbClr val="FFFFFF"/>
                </a:solidFill>
                <a:latin typeface="Noto Sans Bold"/>
              </a:rPr>
              <a:t>trình</a:t>
            </a:r>
            <a:r>
              <a:rPr lang="en-US" sz="2800" dirty="0">
                <a:solidFill>
                  <a:srgbClr val="FFFFFF"/>
                </a:solidFill>
                <a:latin typeface="Noto Sans Bold"/>
              </a:rPr>
              <a:t> </a:t>
            </a:r>
            <a:r>
              <a:rPr lang="en-US" sz="2800" dirty="0" err="1">
                <a:solidFill>
                  <a:srgbClr val="FFFFFF"/>
                </a:solidFill>
                <a:latin typeface="Noto Sans Bold"/>
              </a:rPr>
              <a:t>bày</a:t>
            </a:r>
            <a:r>
              <a:rPr lang="en-US" sz="2800" dirty="0">
                <a:solidFill>
                  <a:srgbClr val="FFFFFF"/>
                </a:solidFill>
                <a:latin typeface="Noto Sans Bold"/>
              </a:rPr>
              <a:t>:</a:t>
            </a:r>
          </a:p>
          <a:p>
            <a:pPr algn="ctr">
              <a:lnSpc>
                <a:spcPts val="3920"/>
              </a:lnSpc>
            </a:pPr>
            <a:r>
              <a:rPr lang="en-US" sz="2800" dirty="0" err="1">
                <a:solidFill>
                  <a:srgbClr val="FFFFFF"/>
                </a:solidFill>
                <a:latin typeface="Noto Sans"/>
              </a:rPr>
              <a:t>Võ</a:t>
            </a:r>
            <a:r>
              <a:rPr lang="en-US" sz="2800" dirty="0">
                <a:solidFill>
                  <a:srgbClr val="FFFFFF"/>
                </a:solidFill>
                <a:latin typeface="Noto Sans"/>
              </a:rPr>
              <a:t> </a:t>
            </a:r>
            <a:r>
              <a:rPr lang="en-US" sz="2800" dirty="0" err="1" smtClean="0">
                <a:solidFill>
                  <a:srgbClr val="FFFFFF"/>
                </a:solidFill>
                <a:latin typeface="Noto Sans"/>
              </a:rPr>
              <a:t>Bá</a:t>
            </a:r>
            <a:r>
              <a:rPr lang="en-US" sz="2800" dirty="0" smtClean="0">
                <a:solidFill>
                  <a:srgbClr val="FFFFFF"/>
                </a:solidFill>
                <a:latin typeface="Noto Sans"/>
              </a:rPr>
              <a:t> </a:t>
            </a:r>
            <a:r>
              <a:rPr lang="en-US" sz="2800" dirty="0" err="1" smtClean="0">
                <a:solidFill>
                  <a:srgbClr val="FFFFFF"/>
                </a:solidFill>
                <a:latin typeface="Noto Sans"/>
              </a:rPr>
              <a:t>Thông</a:t>
            </a:r>
            <a:endParaRPr lang="en-US" sz="2800" dirty="0">
              <a:solidFill>
                <a:srgbClr val="FFFFFF"/>
              </a:solidFill>
              <a:latin typeface="Noto Sans"/>
            </a:endParaRPr>
          </a:p>
          <a:p>
            <a:pPr algn="ctr">
              <a:lnSpc>
                <a:spcPts val="3920"/>
              </a:lnSpc>
            </a:pPr>
            <a:r>
              <a:rPr lang="en-US" sz="2800" dirty="0" err="1" smtClean="0">
                <a:solidFill>
                  <a:srgbClr val="FFFFFF"/>
                </a:solidFill>
                <a:latin typeface="Noto Sans"/>
              </a:rPr>
              <a:t>Nguyễn</a:t>
            </a:r>
            <a:r>
              <a:rPr lang="en-US" sz="2800" dirty="0" smtClean="0">
                <a:solidFill>
                  <a:srgbClr val="FFFFFF"/>
                </a:solidFill>
                <a:latin typeface="Noto Sans"/>
              </a:rPr>
              <a:t> </a:t>
            </a:r>
            <a:r>
              <a:rPr lang="en-US" sz="2800" dirty="0" err="1" smtClean="0">
                <a:solidFill>
                  <a:srgbClr val="FFFFFF"/>
                </a:solidFill>
                <a:latin typeface="Noto Sans"/>
              </a:rPr>
              <a:t>Thị</a:t>
            </a:r>
            <a:r>
              <a:rPr lang="en-US" sz="2800" dirty="0" smtClean="0">
                <a:solidFill>
                  <a:srgbClr val="FFFFFF"/>
                </a:solidFill>
                <a:latin typeface="Noto Sans"/>
              </a:rPr>
              <a:t> </a:t>
            </a:r>
            <a:r>
              <a:rPr lang="en-US" sz="2800" dirty="0" err="1" smtClean="0">
                <a:solidFill>
                  <a:srgbClr val="FFFFFF"/>
                </a:solidFill>
                <a:latin typeface="Noto Sans"/>
              </a:rPr>
              <a:t>Hiếu</a:t>
            </a:r>
            <a:r>
              <a:rPr lang="en-US" sz="2800" dirty="0" smtClean="0">
                <a:solidFill>
                  <a:srgbClr val="FFFFFF"/>
                </a:solidFill>
                <a:latin typeface="Noto Sans"/>
              </a:rPr>
              <a:t> </a:t>
            </a:r>
            <a:r>
              <a:rPr lang="en-US" sz="2800" dirty="0" err="1" smtClean="0">
                <a:solidFill>
                  <a:srgbClr val="FFFFFF"/>
                </a:solidFill>
                <a:latin typeface="Noto Sans"/>
              </a:rPr>
              <a:t>Thuận</a:t>
            </a:r>
            <a:endParaRPr lang="en-US" sz="2800" dirty="0">
              <a:solidFill>
                <a:srgbClr val="FFFFFF"/>
              </a:solidFill>
              <a:latin typeface="Noto Sans"/>
            </a:endParaRPr>
          </a:p>
          <a:p>
            <a:pPr algn="ctr">
              <a:lnSpc>
                <a:spcPts val="3920"/>
              </a:lnSpc>
            </a:pPr>
            <a:r>
              <a:rPr lang="en-US" sz="2800" dirty="0" err="1" smtClean="0">
                <a:solidFill>
                  <a:srgbClr val="FFFFFF"/>
                </a:solidFill>
                <a:latin typeface="Noto Sans"/>
              </a:rPr>
              <a:t>Trương</a:t>
            </a:r>
            <a:r>
              <a:rPr lang="en-US" sz="2800" dirty="0" smtClean="0">
                <a:solidFill>
                  <a:srgbClr val="FFFFFF"/>
                </a:solidFill>
                <a:latin typeface="Noto Sans"/>
              </a:rPr>
              <a:t> </a:t>
            </a:r>
            <a:r>
              <a:rPr lang="en-US" sz="2800" dirty="0" err="1" smtClean="0">
                <a:solidFill>
                  <a:srgbClr val="FFFFFF"/>
                </a:solidFill>
                <a:latin typeface="Noto Sans"/>
              </a:rPr>
              <a:t>Thanh</a:t>
            </a:r>
            <a:r>
              <a:rPr lang="en-US" sz="2800" dirty="0" smtClean="0">
                <a:solidFill>
                  <a:srgbClr val="FFFFFF"/>
                </a:solidFill>
                <a:latin typeface="Noto Sans"/>
              </a:rPr>
              <a:t> </a:t>
            </a:r>
            <a:r>
              <a:rPr lang="en-US" sz="2800" dirty="0" err="1" smtClean="0">
                <a:solidFill>
                  <a:srgbClr val="FFFFFF"/>
                </a:solidFill>
                <a:latin typeface="Noto Sans"/>
              </a:rPr>
              <a:t>Tú</a:t>
            </a:r>
            <a:endParaRPr lang="en-US" sz="2800" dirty="0" smtClean="0">
              <a:solidFill>
                <a:srgbClr val="FFFFFF"/>
              </a:solidFill>
              <a:latin typeface="Noto Sans"/>
            </a:endParaRPr>
          </a:p>
          <a:p>
            <a:pPr algn="ctr">
              <a:lnSpc>
                <a:spcPts val="3920"/>
              </a:lnSpc>
            </a:pPr>
            <a:r>
              <a:rPr lang="en-US" sz="2800" dirty="0" smtClean="0">
                <a:solidFill>
                  <a:srgbClr val="FFFFFF"/>
                </a:solidFill>
                <a:latin typeface="Noto Sans"/>
              </a:rPr>
              <a:t>GVHD: BS </a:t>
            </a:r>
            <a:r>
              <a:rPr lang="en-US" sz="2800" dirty="0" err="1" smtClean="0">
                <a:solidFill>
                  <a:srgbClr val="FFFFFF"/>
                </a:solidFill>
                <a:latin typeface="Noto Sans"/>
              </a:rPr>
              <a:t>Nguyễn</a:t>
            </a:r>
            <a:r>
              <a:rPr lang="en-US" sz="2800" dirty="0" smtClean="0">
                <a:solidFill>
                  <a:srgbClr val="FFFFFF"/>
                </a:solidFill>
                <a:latin typeface="Noto Sans"/>
              </a:rPr>
              <a:t> </a:t>
            </a:r>
            <a:r>
              <a:rPr lang="en-US" sz="2800" dirty="0" err="1" smtClean="0">
                <a:solidFill>
                  <a:srgbClr val="FFFFFF"/>
                </a:solidFill>
                <a:latin typeface="Noto Sans"/>
              </a:rPr>
              <a:t>Vũ</a:t>
            </a:r>
            <a:r>
              <a:rPr lang="en-US" sz="2800" dirty="0" smtClean="0">
                <a:solidFill>
                  <a:srgbClr val="FFFFFF"/>
                </a:solidFill>
                <a:latin typeface="Noto Sans"/>
              </a:rPr>
              <a:t> </a:t>
            </a:r>
            <a:r>
              <a:rPr lang="en-US" sz="2800" dirty="0" err="1" smtClean="0">
                <a:solidFill>
                  <a:srgbClr val="FFFFFF"/>
                </a:solidFill>
                <a:latin typeface="Noto Sans"/>
              </a:rPr>
              <a:t>Tuấn</a:t>
            </a:r>
            <a:r>
              <a:rPr lang="en-US" sz="2800" dirty="0" smtClean="0">
                <a:solidFill>
                  <a:srgbClr val="FFFFFF"/>
                </a:solidFill>
                <a:latin typeface="Noto Sans"/>
              </a:rPr>
              <a:t> </a:t>
            </a:r>
            <a:r>
              <a:rPr lang="en-US" sz="2800" dirty="0" err="1" smtClean="0">
                <a:solidFill>
                  <a:srgbClr val="FFFFFF"/>
                </a:solidFill>
                <a:latin typeface="Noto Sans"/>
              </a:rPr>
              <a:t>Anh</a:t>
            </a:r>
            <a:r>
              <a:rPr lang="en-US" sz="2800" dirty="0" smtClean="0">
                <a:solidFill>
                  <a:srgbClr val="FFFFFF"/>
                </a:solidFill>
                <a:latin typeface="Noto Sans"/>
              </a:rPr>
              <a:t>.</a:t>
            </a:r>
            <a:endParaRPr lang="en-US" sz="2800" dirty="0">
              <a:solidFill>
                <a:srgbClr val="FFFFFF"/>
              </a:solidFill>
              <a:latin typeface="No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376"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Phân</a:t>
            </a:r>
            <a:r>
              <a:rPr lang="en-GB" sz="6000" dirty="0" smtClean="0">
                <a:solidFill>
                  <a:srgbClr val="FFFFFF"/>
                </a:solidFill>
                <a:latin typeface="Open Sans Bold"/>
              </a:rPr>
              <a:t> </a:t>
            </a:r>
            <a:r>
              <a:rPr lang="en-GB" sz="6000" dirty="0" err="1" smtClean="0">
                <a:solidFill>
                  <a:srgbClr val="FFFFFF"/>
                </a:solidFill>
                <a:latin typeface="Open Sans Bold"/>
              </a:rPr>
              <a:t>loại</a:t>
            </a:r>
            <a:r>
              <a:rPr lang="en-GB" sz="6000" dirty="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park </a:t>
            </a:r>
            <a:endParaRPr lang="en-US" sz="6000" dirty="0">
              <a:solidFill>
                <a:srgbClr val="FFFFFF"/>
              </a:solidFill>
              <a:latin typeface="Open Sans Bold"/>
            </a:endParaRPr>
          </a:p>
        </p:txBody>
      </p:sp>
      <p:sp>
        <p:nvSpPr>
          <p:cNvPr id="8" name="TextBox 8"/>
          <p:cNvSpPr txBox="1"/>
          <p:nvPr/>
        </p:nvSpPr>
        <p:spPr>
          <a:xfrm>
            <a:off x="381000" y="819716"/>
            <a:ext cx="3140969" cy="329193"/>
          </a:xfrm>
          <a:prstGeom prst="rect">
            <a:avLst/>
          </a:prstGeom>
        </p:spPr>
        <p:txBody>
          <a:bodyPr lIns="0" tIns="0" rIns="0" bIns="0" rtlCol="0" anchor="t">
            <a:spAutoFit/>
          </a:bodyPr>
          <a:lstStyle/>
          <a:p>
            <a:pPr>
              <a:lnSpc>
                <a:spcPts val="2688"/>
              </a:lnSpc>
            </a:pPr>
            <a:r>
              <a:rPr lang="en-GB" sz="2100" dirty="0" err="1" smtClean="0">
                <a:solidFill>
                  <a:srgbClr val="5CE1E6"/>
                </a:solidFill>
                <a:latin typeface="Open Sans Bold"/>
              </a:rPr>
              <a:t>Phân</a:t>
            </a:r>
            <a:r>
              <a:rPr lang="en-GB" sz="2100" dirty="0" smtClean="0">
                <a:solidFill>
                  <a:srgbClr val="5CE1E6"/>
                </a:solidFill>
                <a:latin typeface="Open Sans Bold"/>
              </a:rPr>
              <a:t> </a:t>
            </a:r>
            <a:r>
              <a:rPr lang="en-GB" sz="2100" dirty="0" err="1" smtClean="0">
                <a:solidFill>
                  <a:srgbClr val="5CE1E6"/>
                </a:solidFill>
                <a:latin typeface="Open Sans Bold"/>
              </a:rPr>
              <a:t>Loại</a:t>
            </a:r>
            <a:endParaRPr lang="en-US" sz="2100" dirty="0">
              <a:solidFill>
                <a:srgbClr val="5CE1E6"/>
              </a:solidFill>
              <a:latin typeface="Open Sans Bold"/>
            </a:endParaRPr>
          </a:p>
        </p:txBody>
      </p:sp>
      <p:sp>
        <p:nvSpPr>
          <p:cNvPr id="10" name="Rectangle 9"/>
          <p:cNvSpPr/>
          <p:nvPr/>
        </p:nvSpPr>
        <p:spPr>
          <a:xfrm>
            <a:off x="914400" y="3201809"/>
            <a:ext cx="7242361" cy="3580467"/>
          </a:xfrm>
          <a:prstGeom prst="rect">
            <a:avLst/>
          </a:prstGeom>
        </p:spPr>
        <p:txBody>
          <a:bodyPr wrap="square">
            <a:spAutoFit/>
          </a:bodyPr>
          <a:lstStyle/>
          <a:p>
            <a:pPr algn="just">
              <a:lnSpc>
                <a:spcPct val="150000"/>
              </a:lnSpc>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Bảng</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phân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loại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này</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gồm</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4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nhóm</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chính</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a:t>
            </a: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pt-BR" sz="3000" dirty="0">
                <a:solidFill>
                  <a:schemeClr val="bg1"/>
                </a:solidFill>
                <a:latin typeface="Noto Sans" panose="020B0604020202020204" charset="0"/>
                <a:ea typeface="Noto Sans" panose="020B0604020202020204" charset="0"/>
              </a:rPr>
              <a:t>Gian hai cơ thắt </a:t>
            </a:r>
            <a:endParaRPr lang="pt-BR" sz="3000" dirty="0" smtClean="0">
              <a:solidFill>
                <a:schemeClr val="bg1"/>
              </a:solidFill>
              <a:latin typeface="Noto Sans" panose="020B0604020202020204" charset="0"/>
              <a:ea typeface="Noto Sans" panose="020B0604020202020204" charset="0"/>
            </a:endParaRP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Xuyên</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Ngoài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p:txBody>
      </p:sp>
      <p:sp>
        <p:nvSpPr>
          <p:cNvPr id="13" name="Rectangle 12"/>
          <p:cNvSpPr/>
          <p:nvPr/>
        </p:nvSpPr>
        <p:spPr>
          <a:xfrm>
            <a:off x="6248400" y="7931435"/>
            <a:ext cx="11430000" cy="1403526"/>
          </a:xfrm>
          <a:prstGeom prst="rect">
            <a:avLst/>
          </a:prstGeom>
        </p:spPr>
        <p:txBody>
          <a:bodyPr wrap="square">
            <a:spAutoFit/>
          </a:bodyPr>
          <a:lstStyle/>
          <a:p>
            <a:pPr algn="just">
              <a:lnSpc>
                <a:spcPct val="150000"/>
              </a:lnSpc>
            </a:pP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xuyên</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với</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nhánh</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dưới</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nâng</a:t>
            </a:r>
            <a:endParaRPr lang="en-US" sz="30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algn="just">
              <a:lnSpc>
                <a:spcPct val="150000"/>
              </a:lnSpc>
            </a:pP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Rò</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hậu</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môn</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xuyên</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cơ</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thắt</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với</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nhánh</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xuyên</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cơ</a:t>
            </a:r>
            <a:r>
              <a:rPr lang="en-GB" sz="3000" dirty="0" smtClean="0">
                <a:solidFill>
                  <a:schemeClr val="bg1"/>
                </a:solidFill>
                <a:effectLst/>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effectLst/>
                <a:latin typeface="Noto Sans" panose="020B0604020202020204" charset="0"/>
                <a:ea typeface="Noto Sans" panose="020B0604020202020204" charset="0"/>
                <a:cs typeface="Times New Roman" panose="02020603050405020304" pitchFamily="18" charset="0"/>
              </a:rPr>
              <a:t>nâng</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9102537" y="3735560"/>
            <a:ext cx="6518463" cy="3693940"/>
          </a:xfrm>
          <a:prstGeom prst="rect">
            <a:avLst/>
          </a:prstGeom>
        </p:spPr>
      </p:pic>
    </p:spTree>
    <p:extLst>
      <p:ext uri="{BB962C8B-B14F-4D97-AF65-F5344CB8AC3E}">
        <p14:creationId xmlns:p14="http://schemas.microsoft.com/office/powerpoint/2010/main" val="233094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376"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Phân</a:t>
            </a:r>
            <a:r>
              <a:rPr lang="en-GB" sz="6000" dirty="0" smtClean="0">
                <a:solidFill>
                  <a:srgbClr val="FFFFFF"/>
                </a:solidFill>
                <a:latin typeface="Open Sans Bold"/>
              </a:rPr>
              <a:t> </a:t>
            </a:r>
            <a:r>
              <a:rPr lang="en-GB" sz="6000" dirty="0" err="1" smtClean="0">
                <a:solidFill>
                  <a:srgbClr val="FFFFFF"/>
                </a:solidFill>
                <a:latin typeface="Open Sans Bold"/>
              </a:rPr>
              <a:t>loại</a:t>
            </a:r>
            <a:r>
              <a:rPr lang="en-GB" sz="6000" dirty="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park </a:t>
            </a:r>
            <a:endParaRPr lang="en-US" sz="6000" dirty="0">
              <a:solidFill>
                <a:srgbClr val="FFFFFF"/>
              </a:solidFill>
              <a:latin typeface="Open Sans Bold"/>
            </a:endParaRPr>
          </a:p>
        </p:txBody>
      </p:sp>
      <p:sp>
        <p:nvSpPr>
          <p:cNvPr id="8" name="TextBox 8"/>
          <p:cNvSpPr txBox="1"/>
          <p:nvPr/>
        </p:nvSpPr>
        <p:spPr>
          <a:xfrm>
            <a:off x="381000" y="819716"/>
            <a:ext cx="3140969" cy="329193"/>
          </a:xfrm>
          <a:prstGeom prst="rect">
            <a:avLst/>
          </a:prstGeom>
        </p:spPr>
        <p:txBody>
          <a:bodyPr lIns="0" tIns="0" rIns="0" bIns="0" rtlCol="0" anchor="t">
            <a:spAutoFit/>
          </a:bodyPr>
          <a:lstStyle/>
          <a:p>
            <a:pPr>
              <a:lnSpc>
                <a:spcPts val="2688"/>
              </a:lnSpc>
            </a:pPr>
            <a:r>
              <a:rPr lang="en-GB" sz="2100" dirty="0" err="1" smtClean="0">
                <a:solidFill>
                  <a:srgbClr val="5CE1E6"/>
                </a:solidFill>
                <a:latin typeface="Open Sans Bold"/>
              </a:rPr>
              <a:t>Phân</a:t>
            </a:r>
            <a:r>
              <a:rPr lang="en-GB" sz="2100" dirty="0" smtClean="0">
                <a:solidFill>
                  <a:srgbClr val="5CE1E6"/>
                </a:solidFill>
                <a:latin typeface="Open Sans Bold"/>
              </a:rPr>
              <a:t> </a:t>
            </a:r>
            <a:r>
              <a:rPr lang="en-GB" sz="2100" dirty="0" err="1" smtClean="0">
                <a:solidFill>
                  <a:srgbClr val="5CE1E6"/>
                </a:solidFill>
                <a:latin typeface="Open Sans Bold"/>
              </a:rPr>
              <a:t>Loại</a:t>
            </a:r>
            <a:endParaRPr lang="en-US" sz="2100" dirty="0">
              <a:solidFill>
                <a:srgbClr val="5CE1E6"/>
              </a:solidFill>
              <a:latin typeface="Open Sans Bold"/>
            </a:endParaRPr>
          </a:p>
        </p:txBody>
      </p:sp>
      <p:sp>
        <p:nvSpPr>
          <p:cNvPr id="10" name="Rectangle 9"/>
          <p:cNvSpPr/>
          <p:nvPr/>
        </p:nvSpPr>
        <p:spPr>
          <a:xfrm>
            <a:off x="914400" y="3201809"/>
            <a:ext cx="7242361" cy="3580467"/>
          </a:xfrm>
          <a:prstGeom prst="rect">
            <a:avLst/>
          </a:prstGeom>
        </p:spPr>
        <p:txBody>
          <a:bodyPr wrap="square">
            <a:spAutoFit/>
          </a:bodyPr>
          <a:lstStyle/>
          <a:p>
            <a:pPr algn="just">
              <a:lnSpc>
                <a:spcPct val="150000"/>
              </a:lnSpc>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Bảng</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phân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loại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này</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gồm</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4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nhóm</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chính</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a:t>
            </a: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pt-BR" sz="3000" dirty="0">
                <a:solidFill>
                  <a:schemeClr val="bg1"/>
                </a:solidFill>
                <a:latin typeface="Noto Sans" panose="020B0604020202020204" charset="0"/>
                <a:ea typeface="Noto Sans" panose="020B0604020202020204" charset="0"/>
              </a:rPr>
              <a:t>Gian hai cơ thắt </a:t>
            </a:r>
            <a:endParaRPr lang="pt-BR" sz="3000" dirty="0" smtClean="0">
              <a:solidFill>
                <a:schemeClr val="bg1"/>
              </a:solidFill>
              <a:latin typeface="Noto Sans" panose="020B0604020202020204" charset="0"/>
              <a:ea typeface="Noto Sans" panose="020B0604020202020204" charset="0"/>
            </a:endParaRP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Xuyên</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Ngoài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p:txBody>
      </p:sp>
      <p:sp>
        <p:nvSpPr>
          <p:cNvPr id="13" name="Rectangle 12"/>
          <p:cNvSpPr/>
          <p:nvPr/>
        </p:nvSpPr>
        <p:spPr>
          <a:xfrm>
            <a:off x="9601200" y="7946229"/>
            <a:ext cx="4953000" cy="784830"/>
          </a:xfrm>
          <a:prstGeom prst="rect">
            <a:avLst/>
          </a:prstGeom>
        </p:spPr>
        <p:txBody>
          <a:bodyPr wrap="square">
            <a:spAutoFit/>
          </a:bodyPr>
          <a:lstStyle/>
          <a:p>
            <a:pPr algn="just">
              <a:lnSpc>
                <a:spcPct val="150000"/>
              </a:lnSpc>
            </a:pP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trên</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cơ</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p:txBody>
      </p:sp>
      <p:pic>
        <p:nvPicPr>
          <p:cNvPr id="12" name="Picture 11"/>
          <p:cNvPicPr>
            <a:picLocks noChangeAspect="1"/>
          </p:cNvPicPr>
          <p:nvPr/>
        </p:nvPicPr>
        <p:blipFill>
          <a:blip r:embed="rId2"/>
          <a:stretch>
            <a:fillRect/>
          </a:stretch>
        </p:blipFill>
        <p:spPr>
          <a:xfrm>
            <a:off x="8839200" y="3709550"/>
            <a:ext cx="6477000" cy="3872350"/>
          </a:xfrm>
          <a:prstGeom prst="rect">
            <a:avLst/>
          </a:prstGeom>
        </p:spPr>
      </p:pic>
    </p:spTree>
    <p:extLst>
      <p:ext uri="{BB962C8B-B14F-4D97-AF65-F5344CB8AC3E}">
        <p14:creationId xmlns:p14="http://schemas.microsoft.com/office/powerpoint/2010/main" val="31711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376"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Phân</a:t>
            </a:r>
            <a:r>
              <a:rPr lang="en-GB" sz="6000" dirty="0" smtClean="0">
                <a:solidFill>
                  <a:srgbClr val="FFFFFF"/>
                </a:solidFill>
                <a:latin typeface="Open Sans Bold"/>
              </a:rPr>
              <a:t> </a:t>
            </a:r>
            <a:r>
              <a:rPr lang="en-GB" sz="6000" dirty="0" err="1" smtClean="0">
                <a:solidFill>
                  <a:srgbClr val="FFFFFF"/>
                </a:solidFill>
                <a:latin typeface="Open Sans Bold"/>
              </a:rPr>
              <a:t>loại</a:t>
            </a:r>
            <a:r>
              <a:rPr lang="en-GB" sz="6000" dirty="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park </a:t>
            </a:r>
            <a:endParaRPr lang="en-US" sz="6000" dirty="0">
              <a:solidFill>
                <a:srgbClr val="FFFFFF"/>
              </a:solidFill>
              <a:latin typeface="Open Sans Bold"/>
            </a:endParaRPr>
          </a:p>
        </p:txBody>
      </p:sp>
      <p:sp>
        <p:nvSpPr>
          <p:cNvPr id="8" name="TextBox 8"/>
          <p:cNvSpPr txBox="1"/>
          <p:nvPr/>
        </p:nvSpPr>
        <p:spPr>
          <a:xfrm>
            <a:off x="381000" y="819716"/>
            <a:ext cx="3140969" cy="329193"/>
          </a:xfrm>
          <a:prstGeom prst="rect">
            <a:avLst/>
          </a:prstGeom>
        </p:spPr>
        <p:txBody>
          <a:bodyPr lIns="0" tIns="0" rIns="0" bIns="0" rtlCol="0" anchor="t">
            <a:spAutoFit/>
          </a:bodyPr>
          <a:lstStyle/>
          <a:p>
            <a:pPr>
              <a:lnSpc>
                <a:spcPts val="2688"/>
              </a:lnSpc>
            </a:pPr>
            <a:r>
              <a:rPr lang="en-GB" sz="2100" dirty="0" err="1" smtClean="0">
                <a:solidFill>
                  <a:srgbClr val="5CE1E6"/>
                </a:solidFill>
                <a:latin typeface="Open Sans Bold"/>
              </a:rPr>
              <a:t>Phân</a:t>
            </a:r>
            <a:r>
              <a:rPr lang="en-GB" sz="2100" dirty="0" smtClean="0">
                <a:solidFill>
                  <a:srgbClr val="5CE1E6"/>
                </a:solidFill>
                <a:latin typeface="Open Sans Bold"/>
              </a:rPr>
              <a:t> </a:t>
            </a:r>
            <a:r>
              <a:rPr lang="en-GB" sz="2100" dirty="0" err="1" smtClean="0">
                <a:solidFill>
                  <a:srgbClr val="5CE1E6"/>
                </a:solidFill>
                <a:latin typeface="Open Sans Bold"/>
              </a:rPr>
              <a:t>Loại</a:t>
            </a:r>
            <a:endParaRPr lang="en-US" sz="2100" dirty="0">
              <a:solidFill>
                <a:srgbClr val="5CE1E6"/>
              </a:solidFill>
              <a:latin typeface="Open Sans Bold"/>
            </a:endParaRPr>
          </a:p>
        </p:txBody>
      </p:sp>
      <p:sp>
        <p:nvSpPr>
          <p:cNvPr id="10" name="Rectangle 9"/>
          <p:cNvSpPr/>
          <p:nvPr/>
        </p:nvSpPr>
        <p:spPr>
          <a:xfrm>
            <a:off x="914400" y="3201809"/>
            <a:ext cx="7242361" cy="3580467"/>
          </a:xfrm>
          <a:prstGeom prst="rect">
            <a:avLst/>
          </a:prstGeom>
        </p:spPr>
        <p:txBody>
          <a:bodyPr wrap="square">
            <a:spAutoFit/>
          </a:bodyPr>
          <a:lstStyle/>
          <a:p>
            <a:pPr algn="just">
              <a:lnSpc>
                <a:spcPct val="150000"/>
              </a:lnSpc>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Bảng</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phân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loại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này</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gồm</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4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nhóm</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chính</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a:t>
            </a: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pt-BR" sz="3000" dirty="0">
                <a:solidFill>
                  <a:schemeClr val="bg1"/>
                </a:solidFill>
                <a:latin typeface="Noto Sans" panose="020B0604020202020204" charset="0"/>
                <a:ea typeface="Noto Sans" panose="020B0604020202020204" charset="0"/>
              </a:rPr>
              <a:t>Gian hai cơ thắt </a:t>
            </a:r>
            <a:endParaRPr lang="pt-BR" sz="3000" dirty="0" smtClean="0">
              <a:solidFill>
                <a:schemeClr val="bg1"/>
              </a:solidFill>
              <a:latin typeface="Noto Sans" panose="020B0604020202020204" charset="0"/>
              <a:ea typeface="Noto Sans" panose="020B0604020202020204" charset="0"/>
            </a:endParaRP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Xuyên</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Ngoài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p:txBody>
      </p:sp>
      <p:sp>
        <p:nvSpPr>
          <p:cNvPr id="13" name="Rectangle 12"/>
          <p:cNvSpPr/>
          <p:nvPr/>
        </p:nvSpPr>
        <p:spPr>
          <a:xfrm>
            <a:off x="9601200" y="7946229"/>
            <a:ext cx="4953000" cy="784830"/>
          </a:xfrm>
          <a:prstGeom prst="rect">
            <a:avLst/>
          </a:prstGeom>
        </p:spPr>
        <p:txBody>
          <a:bodyPr wrap="square">
            <a:spAutoFit/>
          </a:bodyPr>
          <a:lstStyle/>
          <a:p>
            <a:pPr algn="just">
              <a:lnSpc>
                <a:spcPct val="150000"/>
              </a:lnSpc>
            </a:pP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ngoài</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cơ</a:t>
            </a:r>
            <a:r>
              <a:rPr lang="en-GB"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9102537" y="3735560"/>
            <a:ext cx="7204263" cy="3998740"/>
          </a:xfrm>
          <a:prstGeom prst="rect">
            <a:avLst/>
          </a:prstGeom>
        </p:spPr>
      </p:pic>
    </p:spTree>
    <p:extLst>
      <p:ext uri="{BB962C8B-B14F-4D97-AF65-F5344CB8AC3E}">
        <p14:creationId xmlns:p14="http://schemas.microsoft.com/office/powerpoint/2010/main" val="390545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376"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Phân</a:t>
            </a:r>
            <a:r>
              <a:rPr lang="en-GB" sz="6000" dirty="0" smtClean="0">
                <a:solidFill>
                  <a:srgbClr val="FFFFFF"/>
                </a:solidFill>
                <a:latin typeface="Open Sans Bold"/>
              </a:rPr>
              <a:t> </a:t>
            </a:r>
            <a:r>
              <a:rPr lang="en-GB" sz="6000" dirty="0" err="1" smtClean="0">
                <a:solidFill>
                  <a:srgbClr val="FFFFFF"/>
                </a:solidFill>
                <a:latin typeface="Open Sans Bold"/>
              </a:rPr>
              <a:t>loại</a:t>
            </a:r>
            <a:r>
              <a:rPr lang="en-GB" sz="6000" dirty="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r>
              <a:rPr lang="en-GB" sz="6000" dirty="0" smtClean="0">
                <a:solidFill>
                  <a:srgbClr val="FFFFFF"/>
                </a:solidFill>
                <a:latin typeface="Open Sans Bold"/>
              </a:rPr>
              <a:t> </a:t>
            </a:r>
            <a:r>
              <a:rPr lang="en-GB" sz="6000" dirty="0" err="1" smtClean="0">
                <a:solidFill>
                  <a:srgbClr val="FFFFFF"/>
                </a:solidFill>
                <a:latin typeface="Open Sans Bold"/>
              </a:rPr>
              <a:t>phức</a:t>
            </a:r>
            <a:r>
              <a:rPr lang="en-GB" sz="6000" dirty="0" smtClean="0">
                <a:solidFill>
                  <a:srgbClr val="FFFFFF"/>
                </a:solidFill>
                <a:latin typeface="Open Sans Bold"/>
              </a:rPr>
              <a:t> </a:t>
            </a:r>
            <a:r>
              <a:rPr lang="en-GB" sz="6000" dirty="0" err="1" smtClean="0">
                <a:solidFill>
                  <a:srgbClr val="FFFFFF"/>
                </a:solidFill>
                <a:latin typeface="Open Sans Bold"/>
              </a:rPr>
              <a:t>tạp</a:t>
            </a:r>
            <a:endParaRPr lang="en-US" sz="6000" dirty="0">
              <a:solidFill>
                <a:srgbClr val="FFFFFF"/>
              </a:solidFill>
              <a:latin typeface="Open Sans Bold"/>
            </a:endParaRPr>
          </a:p>
        </p:txBody>
      </p:sp>
      <p:sp>
        <p:nvSpPr>
          <p:cNvPr id="8" name="TextBox 8"/>
          <p:cNvSpPr txBox="1"/>
          <p:nvPr/>
        </p:nvSpPr>
        <p:spPr>
          <a:xfrm>
            <a:off x="381000" y="819716"/>
            <a:ext cx="3140969" cy="329193"/>
          </a:xfrm>
          <a:prstGeom prst="rect">
            <a:avLst/>
          </a:prstGeom>
        </p:spPr>
        <p:txBody>
          <a:bodyPr lIns="0" tIns="0" rIns="0" bIns="0" rtlCol="0" anchor="t">
            <a:spAutoFit/>
          </a:bodyPr>
          <a:lstStyle/>
          <a:p>
            <a:pPr>
              <a:lnSpc>
                <a:spcPts val="2688"/>
              </a:lnSpc>
            </a:pPr>
            <a:r>
              <a:rPr lang="en-GB" sz="2100" dirty="0" err="1" smtClean="0">
                <a:solidFill>
                  <a:srgbClr val="5CE1E6"/>
                </a:solidFill>
                <a:latin typeface="Open Sans Bold"/>
              </a:rPr>
              <a:t>Phân</a:t>
            </a:r>
            <a:r>
              <a:rPr lang="en-GB" sz="2100" dirty="0" smtClean="0">
                <a:solidFill>
                  <a:srgbClr val="5CE1E6"/>
                </a:solidFill>
                <a:latin typeface="Open Sans Bold"/>
              </a:rPr>
              <a:t> </a:t>
            </a:r>
            <a:r>
              <a:rPr lang="en-GB" sz="2100" dirty="0" err="1" smtClean="0">
                <a:solidFill>
                  <a:srgbClr val="5CE1E6"/>
                </a:solidFill>
                <a:latin typeface="Open Sans Bold"/>
              </a:rPr>
              <a:t>Loại</a:t>
            </a:r>
            <a:endParaRPr lang="en-US" sz="2100" dirty="0">
              <a:solidFill>
                <a:srgbClr val="5CE1E6"/>
              </a:solidFill>
              <a:latin typeface="Open Sans Bold"/>
            </a:endParaRPr>
          </a:p>
        </p:txBody>
      </p:sp>
      <p:sp>
        <p:nvSpPr>
          <p:cNvPr id="12" name="Rectangle 1"/>
          <p:cNvSpPr>
            <a:spLocks noChangeArrowheads="1"/>
          </p:cNvSpPr>
          <p:nvPr/>
        </p:nvSpPr>
        <p:spPr bwMode="auto">
          <a:xfrm>
            <a:off x="838200" y="2544703"/>
            <a:ext cx="16230600" cy="72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Theo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phân</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loại</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của</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Hiệp</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hội</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phẫu</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thuật</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viên</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đại</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trực</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tràng</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Mỹ</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(ASCRS)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năm</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2005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thì</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rò</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hậu</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môn</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được</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gọi</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là</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phức</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tạp</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khi</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có</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một</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hay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nhiều</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các</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yếu</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tố</a:t>
            </a:r>
            <a:r>
              <a:rPr kumimoji="0" lang="en-US" altLang="en-US" sz="2800" b="1"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sau</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endPar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Đường</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rò</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đi</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xuyên</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qua &gt; 30%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cơ</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thắt</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ngoài</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hậu</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môn</a:t>
            </a:r>
            <a:endPar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RHM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hình</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móng</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ngựa</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endPar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RHM ở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bán</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phần</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trước</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ở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nữ</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endPar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RHM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có</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nhiều</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đường</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rò</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tái</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phát</a:t>
            </a:r>
            <a:endPar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RHM do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bệnh</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Crohn </a:t>
            </a:r>
            <a:endPar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Bệnh</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nhân</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có</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xạ</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trị</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trước</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đó</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endPar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Bệnh</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nhân</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bị</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mất</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tự</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chủ</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đại</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tiện</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endPar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Rò</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trực</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tràng</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âm</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đạo</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rò</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trực</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tràng</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niệu</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đạo</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rò</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miệng</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nối</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sau</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phẫu</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thuật</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đại</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trực</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tràng</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rò</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do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chấn</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thương</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và</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rò</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do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bệnh</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ung</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Noto Sans" panose="020B0604020202020204" charset="0"/>
                <a:ea typeface="Noto Sans" panose="020B0604020202020204" charset="0"/>
                <a:cs typeface="Times New Roman" panose="02020603050405020304" pitchFamily="18" charset="0"/>
              </a:rPr>
              <a:t>thư</a:t>
            </a:r>
            <a:r>
              <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cs typeface="Times New Roman" panose="02020603050405020304" pitchFamily="18" charset="0"/>
              </a:rPr>
              <a:t>. </a:t>
            </a:r>
            <a:endParaRPr kumimoji="0" lang="en-US" altLang="en-US" sz="2800" b="0" i="0" u="none" strike="noStrike" cap="none" normalizeH="0" baseline="0" dirty="0">
              <a:ln>
                <a:noFill/>
              </a:ln>
              <a:solidFill>
                <a:schemeClr val="bg1"/>
              </a:solidFill>
              <a:effectLst/>
              <a:latin typeface="Noto Sans" panose="020B0604020202020204" charset="0"/>
              <a:ea typeface="Noto Sans" panose="020B0604020202020204" charset="0"/>
            </a:endParaRPr>
          </a:p>
        </p:txBody>
      </p:sp>
    </p:spTree>
    <p:extLst>
      <p:ext uri="{BB962C8B-B14F-4D97-AF65-F5344CB8AC3E}">
        <p14:creationId xmlns:p14="http://schemas.microsoft.com/office/powerpoint/2010/main" val="346453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cơ</a:t>
            </a:r>
            <a:r>
              <a:rPr lang="en-GB" sz="6000" dirty="0" smtClean="0">
                <a:solidFill>
                  <a:srgbClr val="FFFFFF"/>
                </a:solidFill>
                <a:latin typeface="Open Sans Bold"/>
              </a:rPr>
              <a:t> </a:t>
            </a:r>
            <a:r>
              <a:rPr lang="en-GB" sz="6000" dirty="0" err="1" smtClean="0">
                <a:solidFill>
                  <a:srgbClr val="FFFFFF"/>
                </a:solidFill>
                <a:latin typeface="Open Sans Bold"/>
              </a:rPr>
              <a:t>năng</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sp>
        <p:nvSpPr>
          <p:cNvPr id="9" name="AutoShape 5"/>
          <p:cNvSpPr/>
          <p:nvPr/>
        </p:nvSpPr>
        <p:spPr>
          <a:xfrm rot="5400000" flipV="1">
            <a:off x="6004149" y="6723015"/>
            <a:ext cx="6051105" cy="76199"/>
          </a:xfrm>
          <a:prstGeom prst="line">
            <a:avLst/>
          </a:prstGeom>
          <a:ln w="95250" cap="flat">
            <a:solidFill>
              <a:srgbClr val="FFFFFF"/>
            </a:solidFill>
            <a:prstDash val="solid"/>
            <a:headEnd type="none" w="sm" len="sm"/>
            <a:tailEnd type="none" w="sm" len="sm"/>
          </a:ln>
        </p:spPr>
      </p:sp>
      <p:sp>
        <p:nvSpPr>
          <p:cNvPr id="10" name="Text Placeholder 2">
            <a:extLst>
              <a:ext uri="{FF2B5EF4-FFF2-40B4-BE49-F238E27FC236}">
                <a16:creationId xmlns:a16="http://schemas.microsoft.com/office/drawing/2014/main" id="{EE40BE09-EA15-49D2-984C-372FBC9664FD}"/>
              </a:ext>
            </a:extLst>
          </p:cNvPr>
          <p:cNvSpPr txBox="1">
            <a:spLocks/>
          </p:cNvSpPr>
          <p:nvPr/>
        </p:nvSpPr>
        <p:spPr>
          <a:xfrm>
            <a:off x="838200" y="2873699"/>
            <a:ext cx="5157787" cy="50033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err="1" smtClean="0">
                <a:solidFill>
                  <a:schemeClr val="bg1"/>
                </a:solidFill>
                <a:latin typeface="Noto Sans" panose="020B0604020202020204" charset="0"/>
                <a:ea typeface="Noto Sans" panose="020B0604020202020204" charset="0"/>
              </a:rPr>
              <a:t>Áp</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xe</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hậu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môn</a:t>
            </a:r>
            <a:r>
              <a:rPr lang="en-US" dirty="0" smtClean="0">
                <a:solidFill>
                  <a:schemeClr val="bg1"/>
                </a:solidFill>
                <a:latin typeface="Noto Sans" panose="020B0604020202020204" charset="0"/>
                <a:ea typeface="Noto Sans" panose="020B0604020202020204" charset="0"/>
              </a:rPr>
              <a:t> </a:t>
            </a:r>
            <a:endParaRPr lang="en-US" dirty="0">
              <a:solidFill>
                <a:schemeClr val="bg1"/>
              </a:solidFill>
              <a:latin typeface="Noto Sans" panose="020B0604020202020204" charset="0"/>
              <a:ea typeface="Noto Sans" panose="020B0604020202020204" charset="0"/>
            </a:endParaRPr>
          </a:p>
        </p:txBody>
      </p:sp>
      <p:sp>
        <p:nvSpPr>
          <p:cNvPr id="11" name="Text Placeholder 4">
            <a:extLst>
              <a:ext uri="{FF2B5EF4-FFF2-40B4-BE49-F238E27FC236}">
                <a16:creationId xmlns:a16="http://schemas.microsoft.com/office/drawing/2014/main" id="{81627E18-AD74-4C27-99D3-9995175A2AA1}"/>
              </a:ext>
            </a:extLst>
          </p:cNvPr>
          <p:cNvSpPr txBox="1">
            <a:spLocks/>
          </p:cNvSpPr>
          <p:nvPr/>
        </p:nvSpPr>
        <p:spPr>
          <a:xfrm>
            <a:off x="11414008" y="2873699"/>
            <a:ext cx="5183188" cy="50033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err="1" smtClean="0">
                <a:solidFill>
                  <a:schemeClr val="bg1"/>
                </a:solidFill>
                <a:latin typeface="Noto Sans" panose="020B0604020202020204" charset="0"/>
                <a:ea typeface="Noto Sans" panose="020B0604020202020204" charset="0"/>
              </a:rPr>
              <a:t>Rò</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hậu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môn</a:t>
            </a:r>
            <a:r>
              <a:rPr lang="en-US" dirty="0" smtClean="0">
                <a:solidFill>
                  <a:schemeClr val="bg1"/>
                </a:solidFill>
                <a:latin typeface="Noto Sans" panose="020B0604020202020204" charset="0"/>
                <a:ea typeface="Noto Sans" panose="020B0604020202020204" charset="0"/>
              </a:rPr>
              <a:t> </a:t>
            </a:r>
            <a:endParaRPr lang="en-US" dirty="0">
              <a:solidFill>
                <a:schemeClr val="bg1"/>
              </a:solidFill>
              <a:latin typeface="Noto Sans" panose="020B0604020202020204" charset="0"/>
              <a:ea typeface="Noto Sans" panose="020B0604020202020204" charset="0"/>
            </a:endParaRPr>
          </a:p>
        </p:txBody>
      </p:sp>
      <p:sp>
        <p:nvSpPr>
          <p:cNvPr id="12" name="Content Placeholder 3">
            <a:extLst>
              <a:ext uri="{FF2B5EF4-FFF2-40B4-BE49-F238E27FC236}">
                <a16:creationId xmlns:a16="http://schemas.microsoft.com/office/drawing/2014/main" id="{7E0512FF-C8EE-4271-8AE4-26172E57BE1F}"/>
              </a:ext>
            </a:extLst>
          </p:cNvPr>
          <p:cNvSpPr txBox="1">
            <a:spLocks/>
          </p:cNvSpPr>
          <p:nvPr/>
        </p:nvSpPr>
        <p:spPr>
          <a:xfrm>
            <a:off x="838200" y="3741002"/>
            <a:ext cx="7239003" cy="574589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ts val="0"/>
              </a:spcBef>
            </a:pP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Đau là triệu chứng thường gặp nhất</a:t>
            </a:r>
            <a:r>
              <a:rPr lang="en-GB"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2600" dirty="0" err="1" smtClean="0">
                <a:solidFill>
                  <a:schemeClr val="bg1"/>
                </a:solidFill>
                <a:latin typeface="Noto Sans" panose="020B0604020202020204" charset="0"/>
                <a:ea typeface="Noto Sans" panose="020B0604020202020204" charset="0"/>
                <a:cs typeface="Times New Roman" panose="02020603050405020304" pitchFamily="18" charset="0"/>
              </a:rPr>
              <a:t>đau</a:t>
            </a:r>
            <a:r>
              <a:rPr lang="en-GB"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2600" dirty="0" err="1" smtClean="0">
                <a:solidFill>
                  <a:schemeClr val="bg1"/>
                </a:solidFill>
                <a:latin typeface="Noto Sans" panose="020B0604020202020204" charset="0"/>
                <a:ea typeface="Noto Sans" panose="020B0604020202020204" charset="0"/>
                <a:cs typeface="Times New Roman" panose="02020603050405020304" pitchFamily="18" charset="0"/>
              </a:rPr>
              <a:t>liên</a:t>
            </a:r>
            <a:r>
              <a:rPr lang="en-GB"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GB" sz="2600" dirty="0" err="1" smtClean="0">
                <a:solidFill>
                  <a:schemeClr val="bg1"/>
                </a:solidFill>
                <a:latin typeface="Noto Sans" panose="020B0604020202020204" charset="0"/>
                <a:ea typeface="Noto Sans" panose="020B0604020202020204" charset="0"/>
                <a:cs typeface="Times New Roman" panose="02020603050405020304" pitchFamily="18" charset="0"/>
              </a:rPr>
              <a:t>tục</a:t>
            </a:r>
            <a:r>
              <a:rPr lang="en-GB" sz="2600" dirty="0" smtClean="0">
                <a:solidFill>
                  <a:schemeClr val="bg1"/>
                </a:solidFill>
                <a:latin typeface="Noto Sans" panose="020B0604020202020204" charset="0"/>
                <a:ea typeface="Noto Sans" panose="020B0604020202020204" charset="0"/>
                <a:cs typeface="Times New Roman" panose="02020603050405020304" pitchFamily="18" charset="0"/>
              </a:rPr>
              <a:t>.</a:t>
            </a:r>
            <a:endParaRPr lang="vi-VN" sz="26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fontAlgn="base">
              <a:spcBef>
                <a:spcPts val="0"/>
              </a:spcBef>
            </a:pP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Diễn tiến và thời gian bện</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h =&gt; </a:t>
            </a: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quan trọng</a:t>
            </a:r>
          </a:p>
          <a:p>
            <a:pPr lvl="1" fontAlgn="base">
              <a:spcBef>
                <a:spcPts val="0"/>
              </a:spcBef>
              <a:buFont typeface="Arial" pitchFamily="34" charset="0"/>
              <a:buChar char="•"/>
            </a:pP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Khởi phát nhanh, trong một khoảng thời gian ngắn: nhiễm trùng quanh hậu môn. </a:t>
            </a:r>
          </a:p>
          <a:p>
            <a:pPr lvl="1" fontAlgn="base">
              <a:spcBef>
                <a:spcPts val="0"/>
              </a:spcBef>
              <a:buFont typeface="Arial" pitchFamily="34" charset="0"/>
              <a:buChar char="•"/>
            </a:pP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Áp xe gian cơ thắt</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=&gt; </a:t>
            </a: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đau tăng khi đại tiện</a:t>
            </a:r>
          </a:p>
          <a:p>
            <a:pPr lvl="1" fontAlgn="base">
              <a:spcBef>
                <a:spcPts val="0"/>
              </a:spcBef>
              <a:buFont typeface="Arial" pitchFamily="34" charset="0"/>
              <a:buChar char="•"/>
            </a:pP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Thời gian kéo dài</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=&gt; </a:t>
            </a: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các khoang lớn hơn: khoang ngồi HM hay nhiều khoang (các ổ AX trên cơ nâng). </a:t>
            </a:r>
          </a:p>
          <a:p>
            <a:pPr lvl="1" fontAlgn="base">
              <a:spcBef>
                <a:spcPts val="0"/>
              </a:spcBef>
              <a:buFont typeface="Arial" pitchFamily="34" charset="0"/>
              <a:buChar char="•"/>
            </a:pP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Mót rặn và đau tăng khi đại tiện</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=&gt; </a:t>
            </a: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áp xe trên cơ nâng</a:t>
            </a:r>
          </a:p>
          <a:p>
            <a:pPr fontAlgn="base">
              <a:spcBef>
                <a:spcPts val="0"/>
              </a:spcBef>
            </a:pP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Triệu chứng khác: sốt, chảy mủ, khối sung, đỏ</a:t>
            </a:r>
          </a:p>
          <a:p>
            <a:pPr marL="0" indent="0">
              <a:buFont typeface="Arial" pitchFamily="34" charset="0"/>
              <a:buNone/>
            </a:pPr>
            <a: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t/>
            </a:r>
            <a:br>
              <a:rPr lang="vi-VN" sz="2600" dirty="0" smtClean="0">
                <a:solidFill>
                  <a:schemeClr val="bg1"/>
                </a:solidFill>
                <a:latin typeface="Noto Sans" panose="020B0604020202020204" charset="0"/>
                <a:ea typeface="Noto Sans" panose="020B0604020202020204" charset="0"/>
                <a:cs typeface="Times New Roman" panose="02020603050405020304" pitchFamily="18" charset="0"/>
              </a:rPr>
            </a:br>
            <a:r>
              <a:rPr lang="vi-VN" sz="2600" dirty="0" smtClean="0">
                <a:solidFill>
                  <a:schemeClr val="bg1"/>
                </a:solidFill>
                <a:latin typeface="Noto Sans" panose="020B0604020202020204" charset="0"/>
                <a:ea typeface="Noto Sans" panose="020B0604020202020204" charset="0"/>
              </a:rPr>
              <a:t/>
            </a:r>
            <a:br>
              <a:rPr lang="vi-VN" sz="2600" dirty="0" smtClean="0">
                <a:solidFill>
                  <a:schemeClr val="bg1"/>
                </a:solidFill>
                <a:latin typeface="Noto Sans" panose="020B0604020202020204" charset="0"/>
                <a:ea typeface="Noto Sans" panose="020B0604020202020204" charset="0"/>
              </a:rPr>
            </a:br>
            <a:endParaRPr lang="en-US" sz="2600" dirty="0">
              <a:solidFill>
                <a:schemeClr val="bg1"/>
              </a:solidFill>
              <a:latin typeface="Noto Sans" panose="020B0604020202020204" charset="0"/>
              <a:ea typeface="Noto Sans" panose="020B0604020202020204" charset="0"/>
            </a:endParaRPr>
          </a:p>
        </p:txBody>
      </p:sp>
      <p:sp>
        <p:nvSpPr>
          <p:cNvPr id="13" name="Content Placeholder 5">
            <a:extLst>
              <a:ext uri="{FF2B5EF4-FFF2-40B4-BE49-F238E27FC236}">
                <a16:creationId xmlns:a16="http://schemas.microsoft.com/office/drawing/2014/main" id="{39B178CD-7939-4138-A0F6-6F39100BD4F3}"/>
              </a:ext>
            </a:extLst>
          </p:cNvPr>
          <p:cNvSpPr txBox="1">
            <a:spLocks/>
          </p:cNvSpPr>
          <p:nvPr/>
        </p:nvSpPr>
        <p:spPr>
          <a:xfrm>
            <a:off x="9982200" y="3741002"/>
            <a:ext cx="6614996" cy="574589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ts val="0"/>
              </a:spcBef>
            </a:pPr>
            <a:r>
              <a:rPr lang="vi-VN" sz="2600" dirty="0" smtClean="0">
                <a:solidFill>
                  <a:schemeClr val="bg1"/>
                </a:solidFill>
                <a:latin typeface="Noto Sans" panose="020B0604020202020204" charset="0"/>
                <a:ea typeface="Noto Sans" panose="020B0604020202020204" charset="0"/>
              </a:rPr>
              <a:t>Nhọt cạnh hậu môn</a:t>
            </a:r>
          </a:p>
          <a:p>
            <a:pPr fontAlgn="base">
              <a:spcBef>
                <a:spcPts val="0"/>
              </a:spcBef>
            </a:pPr>
            <a:r>
              <a:rPr lang="vi-VN" sz="2600" dirty="0" smtClean="0">
                <a:solidFill>
                  <a:schemeClr val="bg1"/>
                </a:solidFill>
                <a:latin typeface="Noto Sans" panose="020B0604020202020204" charset="0"/>
                <a:ea typeface="Noto Sans" panose="020B0604020202020204" charset="0"/>
              </a:rPr>
              <a:t>Áp xe HM đã phẫu thuật/ dẫn lưu</a:t>
            </a:r>
            <a:r>
              <a:rPr lang="en-US" sz="2600" dirty="0" smtClean="0">
                <a:solidFill>
                  <a:schemeClr val="bg1"/>
                </a:solidFill>
                <a:latin typeface="Noto Sans" panose="020B0604020202020204" charset="0"/>
                <a:ea typeface="Noto Sans" panose="020B0604020202020204" charset="0"/>
              </a:rPr>
              <a:t> =&gt; </a:t>
            </a:r>
            <a:r>
              <a:rPr lang="vi-VN" sz="2600" dirty="0" smtClean="0">
                <a:solidFill>
                  <a:schemeClr val="bg1"/>
                </a:solidFill>
                <a:latin typeface="Noto Sans" panose="020B0604020202020204" charset="0"/>
                <a:ea typeface="Noto Sans" panose="020B0604020202020204" charset="0"/>
              </a:rPr>
              <a:t>không lành</a:t>
            </a:r>
          </a:p>
          <a:p>
            <a:pPr fontAlgn="base">
              <a:spcBef>
                <a:spcPts val="0"/>
              </a:spcBef>
            </a:pPr>
            <a:r>
              <a:rPr lang="vi-VN" sz="2600" dirty="0" smtClean="0">
                <a:solidFill>
                  <a:schemeClr val="bg1"/>
                </a:solidFill>
                <a:latin typeface="Noto Sans" panose="020B0604020202020204" charset="0"/>
                <a:ea typeface="Noto Sans" panose="020B0604020202020204" charset="0"/>
              </a:rPr>
              <a:t>Chảy dịch/ mủ</a:t>
            </a:r>
          </a:p>
          <a:p>
            <a:pPr fontAlgn="base">
              <a:spcBef>
                <a:spcPts val="0"/>
              </a:spcBef>
            </a:pPr>
            <a:r>
              <a:rPr lang="vi-VN" sz="2600" dirty="0" smtClean="0">
                <a:solidFill>
                  <a:schemeClr val="bg1"/>
                </a:solidFill>
                <a:latin typeface="Noto Sans" panose="020B0604020202020204" charset="0"/>
                <a:ea typeface="Noto Sans" panose="020B0604020202020204" charset="0"/>
              </a:rPr>
              <a:t>Đau hậu môn</a:t>
            </a:r>
          </a:p>
          <a:p>
            <a:pPr fontAlgn="base">
              <a:spcBef>
                <a:spcPts val="0"/>
              </a:spcBef>
            </a:pPr>
            <a:r>
              <a:rPr lang="vi-VN" sz="2600" dirty="0" smtClean="0">
                <a:solidFill>
                  <a:schemeClr val="bg1"/>
                </a:solidFill>
                <a:latin typeface="Noto Sans" panose="020B0604020202020204" charset="0"/>
                <a:ea typeface="Noto Sans" panose="020B0604020202020204" charset="0"/>
              </a:rPr>
              <a:t>Ngứa</a:t>
            </a:r>
          </a:p>
          <a:p>
            <a:pPr fontAlgn="base">
              <a:spcBef>
                <a:spcPts val="0"/>
              </a:spcBef>
            </a:pPr>
            <a:r>
              <a:rPr lang="vi-VN" sz="2600" dirty="0" smtClean="0">
                <a:solidFill>
                  <a:schemeClr val="bg1"/>
                </a:solidFill>
                <a:latin typeface="Noto Sans" panose="020B0604020202020204" charset="0"/>
                <a:ea typeface="Noto Sans" panose="020B0604020202020204" charset="0"/>
              </a:rPr>
              <a:t>Nhọt cạnh hậu môn</a:t>
            </a:r>
          </a:p>
          <a:p>
            <a:pPr fontAlgn="base">
              <a:spcBef>
                <a:spcPts val="0"/>
              </a:spcBef>
            </a:pPr>
            <a:r>
              <a:rPr lang="vi-VN" sz="2600" dirty="0" smtClean="0">
                <a:solidFill>
                  <a:schemeClr val="bg1"/>
                </a:solidFill>
                <a:latin typeface="Noto Sans" panose="020B0604020202020204" charset="0"/>
                <a:ea typeface="Noto Sans" panose="020B0604020202020204" charset="0"/>
              </a:rPr>
              <a:t>Áp xe HM đã phẫu thuật/ dẫn lưu </a:t>
            </a:r>
            <a:r>
              <a:rPr lang="en-US" sz="2600" dirty="0" smtClean="0">
                <a:solidFill>
                  <a:schemeClr val="bg1"/>
                </a:solidFill>
                <a:latin typeface="Noto Sans" panose="020B0604020202020204" charset="0"/>
                <a:ea typeface="Noto Sans" panose="020B0604020202020204" charset="0"/>
              </a:rPr>
              <a:t>=&gt; </a:t>
            </a:r>
            <a:r>
              <a:rPr lang="vi-VN" sz="2600" dirty="0" smtClean="0">
                <a:solidFill>
                  <a:schemeClr val="bg1"/>
                </a:solidFill>
                <a:latin typeface="Noto Sans" panose="020B0604020202020204" charset="0"/>
                <a:ea typeface="Noto Sans" panose="020B0604020202020204" charset="0"/>
              </a:rPr>
              <a:t>không lành</a:t>
            </a:r>
          </a:p>
          <a:p>
            <a:pPr fontAlgn="base">
              <a:spcBef>
                <a:spcPts val="0"/>
              </a:spcBef>
            </a:pPr>
            <a:r>
              <a:rPr lang="vi-VN" sz="2600" dirty="0" smtClean="0">
                <a:solidFill>
                  <a:schemeClr val="bg1"/>
                </a:solidFill>
                <a:latin typeface="Noto Sans" panose="020B0604020202020204" charset="0"/>
                <a:ea typeface="Noto Sans" panose="020B0604020202020204" charset="0"/>
              </a:rPr>
              <a:t>Chảy dịch/ mủ</a:t>
            </a:r>
          </a:p>
          <a:p>
            <a:pPr fontAlgn="base">
              <a:spcBef>
                <a:spcPts val="0"/>
              </a:spcBef>
            </a:pPr>
            <a:r>
              <a:rPr lang="vi-VN" sz="2600" dirty="0" smtClean="0">
                <a:solidFill>
                  <a:schemeClr val="bg1"/>
                </a:solidFill>
                <a:latin typeface="Noto Sans" panose="020B0604020202020204" charset="0"/>
                <a:ea typeface="Noto Sans" panose="020B0604020202020204" charset="0"/>
              </a:rPr>
              <a:t>Đau hậu môn</a:t>
            </a:r>
          </a:p>
          <a:p>
            <a:pPr fontAlgn="base">
              <a:spcBef>
                <a:spcPts val="0"/>
              </a:spcBef>
            </a:pPr>
            <a:r>
              <a:rPr lang="vi-VN" sz="2600" dirty="0" smtClean="0">
                <a:solidFill>
                  <a:schemeClr val="bg1"/>
                </a:solidFill>
                <a:latin typeface="Noto Sans" panose="020B0604020202020204" charset="0"/>
                <a:ea typeface="Noto Sans" panose="020B0604020202020204" charset="0"/>
              </a:rPr>
              <a:t>Ngứa</a:t>
            </a:r>
          </a:p>
          <a:p>
            <a:pPr marL="0" indent="0">
              <a:buFont typeface="Arial" pitchFamily="34" charset="0"/>
              <a:buNone/>
            </a:pPr>
            <a:r>
              <a:rPr lang="en-US" sz="2600" dirty="0" smtClean="0">
                <a:solidFill>
                  <a:schemeClr val="bg1"/>
                </a:solidFill>
                <a:latin typeface="Noto Sans" panose="020B0604020202020204" charset="0"/>
                <a:ea typeface="Noto Sans" panose="020B0604020202020204" charset="0"/>
              </a:rPr>
              <a:t>	NHỌT (</a:t>
            </a:r>
            <a:r>
              <a:rPr lang="en-US" sz="2600" dirty="0" err="1" smtClean="0">
                <a:solidFill>
                  <a:schemeClr val="bg1"/>
                </a:solidFill>
                <a:latin typeface="Noto Sans" panose="020B0604020202020204" charset="0"/>
                <a:ea typeface="Noto Sans" panose="020B0604020202020204" charset="0"/>
              </a:rPr>
              <a:t>lỗ</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rò</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ngoài</a:t>
            </a:r>
            <a:r>
              <a:rPr lang="en-US" sz="2600" dirty="0" smtClean="0">
                <a:solidFill>
                  <a:schemeClr val="bg1"/>
                </a:solidFill>
                <a:latin typeface="Noto Sans" panose="020B0604020202020204" charset="0"/>
                <a:ea typeface="Noto Sans" panose="020B0604020202020204" charset="0"/>
              </a:rPr>
              <a:t>)</a:t>
            </a:r>
            <a:endParaRPr lang="en-US" sz="2600" dirty="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5862657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cơ</a:t>
            </a:r>
            <a:r>
              <a:rPr lang="en-GB" sz="6000" dirty="0" smtClean="0">
                <a:solidFill>
                  <a:srgbClr val="FFFFFF"/>
                </a:solidFill>
                <a:latin typeface="Open Sans Bold"/>
              </a:rPr>
              <a:t> </a:t>
            </a:r>
            <a:r>
              <a:rPr lang="en-GB" sz="6000" dirty="0" err="1" smtClean="0">
                <a:solidFill>
                  <a:srgbClr val="FFFFFF"/>
                </a:solidFill>
                <a:latin typeface="Open Sans Bold"/>
              </a:rPr>
              <a:t>năng</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sp>
        <p:nvSpPr>
          <p:cNvPr id="9" name="AutoShape 5"/>
          <p:cNvSpPr/>
          <p:nvPr/>
        </p:nvSpPr>
        <p:spPr>
          <a:xfrm rot="5400000" flipV="1">
            <a:off x="6004149" y="6723015"/>
            <a:ext cx="6051105" cy="76199"/>
          </a:xfrm>
          <a:prstGeom prst="line">
            <a:avLst/>
          </a:prstGeom>
          <a:ln w="95250" cap="flat">
            <a:solidFill>
              <a:srgbClr val="FFFFFF"/>
            </a:solidFill>
            <a:prstDash val="solid"/>
            <a:headEnd type="none" w="sm" len="sm"/>
            <a:tailEnd type="none" w="sm" len="sm"/>
          </a:ln>
        </p:spPr>
      </p:sp>
      <p:sp>
        <p:nvSpPr>
          <p:cNvPr id="10" name="Text Placeholder 2">
            <a:extLst>
              <a:ext uri="{FF2B5EF4-FFF2-40B4-BE49-F238E27FC236}">
                <a16:creationId xmlns:a16="http://schemas.microsoft.com/office/drawing/2014/main" id="{EE40BE09-EA15-49D2-984C-372FBC9664FD}"/>
              </a:ext>
            </a:extLst>
          </p:cNvPr>
          <p:cNvSpPr txBox="1">
            <a:spLocks/>
          </p:cNvSpPr>
          <p:nvPr/>
        </p:nvSpPr>
        <p:spPr>
          <a:xfrm>
            <a:off x="881063" y="3235226"/>
            <a:ext cx="5157787" cy="50033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err="1" smtClean="0">
                <a:solidFill>
                  <a:schemeClr val="bg1"/>
                </a:solidFill>
                <a:latin typeface="Noto Sans" panose="020B0604020202020204" charset="0"/>
                <a:ea typeface="Noto Sans" panose="020B0604020202020204" charset="0"/>
              </a:rPr>
              <a:t>Áp</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xe</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hậu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môn</a:t>
            </a:r>
            <a:r>
              <a:rPr lang="en-US" dirty="0" smtClean="0">
                <a:solidFill>
                  <a:schemeClr val="bg1"/>
                </a:solidFill>
                <a:latin typeface="Noto Sans" panose="020B0604020202020204" charset="0"/>
                <a:ea typeface="Noto Sans" panose="020B0604020202020204" charset="0"/>
              </a:rPr>
              <a:t> </a:t>
            </a:r>
            <a:endParaRPr lang="en-US" dirty="0">
              <a:solidFill>
                <a:schemeClr val="bg1"/>
              </a:solidFill>
              <a:latin typeface="Noto Sans" panose="020B0604020202020204" charset="0"/>
              <a:ea typeface="Noto Sans" panose="020B0604020202020204" charset="0"/>
            </a:endParaRPr>
          </a:p>
        </p:txBody>
      </p:sp>
      <p:sp>
        <p:nvSpPr>
          <p:cNvPr id="11" name="Text Placeholder 4">
            <a:extLst>
              <a:ext uri="{FF2B5EF4-FFF2-40B4-BE49-F238E27FC236}">
                <a16:creationId xmlns:a16="http://schemas.microsoft.com/office/drawing/2014/main" id="{81627E18-AD74-4C27-99D3-9995175A2AA1}"/>
              </a:ext>
            </a:extLst>
          </p:cNvPr>
          <p:cNvSpPr txBox="1">
            <a:spLocks/>
          </p:cNvSpPr>
          <p:nvPr/>
        </p:nvSpPr>
        <p:spPr>
          <a:xfrm>
            <a:off x="11435778" y="3235226"/>
            <a:ext cx="5183188" cy="50033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err="1" smtClean="0">
                <a:solidFill>
                  <a:schemeClr val="bg1"/>
                </a:solidFill>
                <a:latin typeface="Noto Sans" panose="020B0604020202020204" charset="0"/>
                <a:ea typeface="Noto Sans" panose="020B0604020202020204" charset="0"/>
              </a:rPr>
              <a:t>Rò</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hậu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môn</a:t>
            </a:r>
            <a:r>
              <a:rPr lang="en-US" dirty="0" smtClean="0">
                <a:solidFill>
                  <a:schemeClr val="bg1"/>
                </a:solidFill>
                <a:latin typeface="Noto Sans" panose="020B0604020202020204" charset="0"/>
                <a:ea typeface="Noto Sans" panose="020B0604020202020204" charset="0"/>
              </a:rPr>
              <a:t> </a:t>
            </a:r>
            <a:endParaRPr lang="en-US" dirty="0">
              <a:solidFill>
                <a:schemeClr val="bg1"/>
              </a:solidFill>
              <a:latin typeface="Noto Sans" panose="020B0604020202020204" charset="0"/>
              <a:ea typeface="Noto Sans" panose="020B0604020202020204" charset="0"/>
            </a:endParaRPr>
          </a:p>
        </p:txBody>
      </p:sp>
      <p:sp>
        <p:nvSpPr>
          <p:cNvPr id="14" name="TextBox 13">
            <a:extLst>
              <a:ext uri="{FF2B5EF4-FFF2-40B4-BE49-F238E27FC236}">
                <a16:creationId xmlns:a16="http://schemas.microsoft.com/office/drawing/2014/main" id="{9B36F057-016C-44FB-AEFE-5B9A50F3E933}"/>
              </a:ext>
            </a:extLst>
          </p:cNvPr>
          <p:cNvSpPr txBox="1"/>
          <p:nvPr/>
        </p:nvSpPr>
        <p:spPr>
          <a:xfrm>
            <a:off x="1280994" y="2481027"/>
            <a:ext cx="10515600" cy="615553"/>
          </a:xfrm>
          <a:prstGeom prst="rect">
            <a:avLst/>
          </a:prstGeom>
          <a:noFill/>
        </p:spPr>
        <p:txBody>
          <a:bodyPr wrap="square" rtlCol="0">
            <a:spAutoFit/>
          </a:bodyPr>
          <a:lstStyle/>
          <a:p>
            <a:r>
              <a:rPr lang="en-US" sz="3400" b="1" dirty="0" err="1" smtClean="0">
                <a:solidFill>
                  <a:schemeClr val="accent5">
                    <a:lumMod val="60000"/>
                    <a:lumOff val="40000"/>
                  </a:schemeClr>
                </a:solidFill>
                <a:latin typeface="Noto Sans" panose="020B0604020202020204" charset="0"/>
                <a:ea typeface="Noto Sans" panose="020B0604020202020204" charset="0"/>
              </a:rPr>
              <a:t>Thời</a:t>
            </a:r>
            <a:r>
              <a:rPr lang="en-US" sz="3400" b="1" dirty="0" smtClean="0">
                <a:solidFill>
                  <a:schemeClr val="accent5">
                    <a:lumMod val="60000"/>
                    <a:lumOff val="40000"/>
                  </a:schemeClr>
                </a:solidFill>
                <a:latin typeface="Noto Sans" panose="020B0604020202020204" charset="0"/>
                <a:ea typeface="Noto Sans" panose="020B0604020202020204" charset="0"/>
              </a:rPr>
              <a:t> </a:t>
            </a:r>
            <a:r>
              <a:rPr lang="en-US" sz="3400" b="1" dirty="0" err="1">
                <a:solidFill>
                  <a:schemeClr val="accent5">
                    <a:lumMod val="60000"/>
                    <a:lumOff val="40000"/>
                  </a:schemeClr>
                </a:solidFill>
                <a:latin typeface="Noto Sans" panose="020B0604020202020204" charset="0"/>
                <a:ea typeface="Noto Sans" panose="020B0604020202020204" charset="0"/>
              </a:rPr>
              <a:t>gian</a:t>
            </a:r>
            <a:r>
              <a:rPr lang="en-US" sz="3400" b="1" dirty="0">
                <a:solidFill>
                  <a:schemeClr val="accent5">
                    <a:lumMod val="60000"/>
                    <a:lumOff val="40000"/>
                  </a:schemeClr>
                </a:solidFill>
                <a:latin typeface="Noto Sans" panose="020B0604020202020204" charset="0"/>
                <a:ea typeface="Noto Sans" panose="020B0604020202020204" charset="0"/>
              </a:rPr>
              <a:t> </a:t>
            </a:r>
            <a:r>
              <a:rPr lang="en-US" sz="3400" b="1" dirty="0" err="1">
                <a:solidFill>
                  <a:schemeClr val="accent5">
                    <a:lumMod val="60000"/>
                    <a:lumOff val="40000"/>
                  </a:schemeClr>
                </a:solidFill>
                <a:latin typeface="Noto Sans" panose="020B0604020202020204" charset="0"/>
                <a:ea typeface="Noto Sans" panose="020B0604020202020204" charset="0"/>
              </a:rPr>
              <a:t>và</a:t>
            </a:r>
            <a:r>
              <a:rPr lang="en-US" sz="3400" b="1" dirty="0">
                <a:solidFill>
                  <a:schemeClr val="accent5">
                    <a:lumMod val="60000"/>
                    <a:lumOff val="40000"/>
                  </a:schemeClr>
                </a:solidFill>
                <a:latin typeface="Noto Sans" panose="020B0604020202020204" charset="0"/>
                <a:ea typeface="Noto Sans" panose="020B0604020202020204" charset="0"/>
              </a:rPr>
              <a:t> </a:t>
            </a:r>
            <a:r>
              <a:rPr lang="en-US" sz="3400" b="1" dirty="0" err="1">
                <a:solidFill>
                  <a:schemeClr val="accent5">
                    <a:lumMod val="60000"/>
                    <a:lumOff val="40000"/>
                  </a:schemeClr>
                </a:solidFill>
                <a:latin typeface="Noto Sans" panose="020B0604020202020204" charset="0"/>
                <a:ea typeface="Noto Sans" panose="020B0604020202020204" charset="0"/>
              </a:rPr>
              <a:t>diễn</a:t>
            </a:r>
            <a:r>
              <a:rPr lang="en-US" sz="3400" b="1" dirty="0">
                <a:solidFill>
                  <a:schemeClr val="accent5">
                    <a:lumMod val="60000"/>
                    <a:lumOff val="40000"/>
                  </a:schemeClr>
                </a:solidFill>
                <a:latin typeface="Noto Sans" panose="020B0604020202020204" charset="0"/>
                <a:ea typeface="Noto Sans" panose="020B0604020202020204" charset="0"/>
              </a:rPr>
              <a:t> </a:t>
            </a:r>
            <a:r>
              <a:rPr lang="en-US" sz="3400" b="1" dirty="0" err="1">
                <a:solidFill>
                  <a:schemeClr val="accent5">
                    <a:lumMod val="60000"/>
                    <a:lumOff val="40000"/>
                  </a:schemeClr>
                </a:solidFill>
                <a:latin typeface="Noto Sans" panose="020B0604020202020204" charset="0"/>
                <a:ea typeface="Noto Sans" panose="020B0604020202020204" charset="0"/>
              </a:rPr>
              <a:t>tiến</a:t>
            </a:r>
            <a:r>
              <a:rPr lang="en-US" sz="3400" b="1" dirty="0">
                <a:solidFill>
                  <a:schemeClr val="accent5">
                    <a:lumMod val="60000"/>
                    <a:lumOff val="40000"/>
                  </a:schemeClr>
                </a:solidFill>
                <a:latin typeface="Noto Sans" panose="020B0604020202020204" charset="0"/>
                <a:ea typeface="Noto Sans" panose="020B0604020202020204" charset="0"/>
              </a:rPr>
              <a:t> </a:t>
            </a:r>
            <a:r>
              <a:rPr lang="en-US" sz="3400" b="1" dirty="0" err="1">
                <a:solidFill>
                  <a:schemeClr val="accent5">
                    <a:lumMod val="60000"/>
                    <a:lumOff val="40000"/>
                  </a:schemeClr>
                </a:solidFill>
                <a:latin typeface="Noto Sans" panose="020B0604020202020204" charset="0"/>
                <a:ea typeface="Noto Sans" panose="020B0604020202020204" charset="0"/>
              </a:rPr>
              <a:t>triệu</a:t>
            </a:r>
            <a:r>
              <a:rPr lang="en-US" sz="3400" b="1" dirty="0">
                <a:solidFill>
                  <a:schemeClr val="accent5">
                    <a:lumMod val="60000"/>
                    <a:lumOff val="40000"/>
                  </a:schemeClr>
                </a:solidFill>
                <a:latin typeface="Noto Sans" panose="020B0604020202020204" charset="0"/>
                <a:ea typeface="Noto Sans" panose="020B0604020202020204" charset="0"/>
              </a:rPr>
              <a:t> </a:t>
            </a:r>
            <a:r>
              <a:rPr lang="en-US" sz="3400" b="1" dirty="0" err="1">
                <a:solidFill>
                  <a:schemeClr val="accent5">
                    <a:lumMod val="60000"/>
                    <a:lumOff val="40000"/>
                  </a:schemeClr>
                </a:solidFill>
                <a:latin typeface="Noto Sans" panose="020B0604020202020204" charset="0"/>
                <a:ea typeface="Noto Sans" panose="020B0604020202020204" charset="0"/>
              </a:rPr>
              <a:t>chứng</a:t>
            </a:r>
            <a:r>
              <a:rPr lang="en-US" sz="3400" b="1" dirty="0">
                <a:solidFill>
                  <a:schemeClr val="accent5">
                    <a:lumMod val="60000"/>
                    <a:lumOff val="40000"/>
                  </a:schemeClr>
                </a:solidFill>
                <a:latin typeface="Noto Sans" panose="020B0604020202020204" charset="0"/>
                <a:ea typeface="Noto Sans" panose="020B0604020202020204" charset="0"/>
              </a:rPr>
              <a:t>: </a:t>
            </a:r>
            <a:r>
              <a:rPr lang="en-US" sz="3400" b="1" dirty="0" err="1">
                <a:solidFill>
                  <a:schemeClr val="accent5">
                    <a:lumMod val="60000"/>
                    <a:lumOff val="40000"/>
                  </a:schemeClr>
                </a:solidFill>
                <a:latin typeface="Noto Sans" panose="020B0604020202020204" charset="0"/>
                <a:ea typeface="Noto Sans" panose="020B0604020202020204" charset="0"/>
              </a:rPr>
              <a:t>quan</a:t>
            </a:r>
            <a:r>
              <a:rPr lang="en-US" sz="3400" b="1" dirty="0">
                <a:solidFill>
                  <a:schemeClr val="accent5">
                    <a:lumMod val="60000"/>
                    <a:lumOff val="40000"/>
                  </a:schemeClr>
                </a:solidFill>
                <a:latin typeface="Noto Sans" panose="020B0604020202020204" charset="0"/>
                <a:ea typeface="Noto Sans" panose="020B0604020202020204" charset="0"/>
              </a:rPr>
              <a:t> </a:t>
            </a:r>
            <a:r>
              <a:rPr lang="en-US" sz="3400" b="1" dirty="0" err="1">
                <a:solidFill>
                  <a:schemeClr val="accent5">
                    <a:lumMod val="60000"/>
                    <a:lumOff val="40000"/>
                  </a:schemeClr>
                </a:solidFill>
                <a:latin typeface="Noto Sans" panose="020B0604020202020204" charset="0"/>
                <a:ea typeface="Noto Sans" panose="020B0604020202020204" charset="0"/>
              </a:rPr>
              <a:t>trọng</a:t>
            </a:r>
            <a:endParaRPr lang="en-US" sz="3400" b="1" dirty="0">
              <a:solidFill>
                <a:schemeClr val="accent5">
                  <a:lumMod val="60000"/>
                  <a:lumOff val="40000"/>
                </a:schemeClr>
              </a:solidFill>
              <a:latin typeface="Noto Sans" panose="020B0604020202020204" charset="0"/>
              <a:ea typeface="Noto Sans" panose="020B0604020202020204" charset="0"/>
            </a:endParaRPr>
          </a:p>
        </p:txBody>
      </p:sp>
      <p:sp>
        <p:nvSpPr>
          <p:cNvPr id="15" name="Content Placeholder 3">
            <a:extLst>
              <a:ext uri="{FF2B5EF4-FFF2-40B4-BE49-F238E27FC236}">
                <a16:creationId xmlns:a16="http://schemas.microsoft.com/office/drawing/2014/main" id="{7E0512FF-C8EE-4271-8AE4-26172E57BE1F}"/>
              </a:ext>
            </a:extLst>
          </p:cNvPr>
          <p:cNvSpPr txBox="1">
            <a:spLocks/>
          </p:cNvSpPr>
          <p:nvPr/>
        </p:nvSpPr>
        <p:spPr>
          <a:xfrm>
            <a:off x="1280994" y="4454286"/>
            <a:ext cx="5157787" cy="38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ts val="0"/>
              </a:spcBef>
            </a:pP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Đến</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khám</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sớm</a:t>
            </a:r>
            <a:endParaRPr lang="en-US" sz="26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fontAlgn="base">
              <a:spcBef>
                <a:spcPts val="0"/>
              </a:spcBef>
            </a:pP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Sưng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đỏ</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nóng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và</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đau</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ở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cạnh</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endParaRPr lang="en-US" sz="2600" dirty="0">
              <a:solidFill>
                <a:schemeClr val="bg1"/>
              </a:solidFill>
              <a:latin typeface="Noto Sans" panose="020B0604020202020204" charset="0"/>
              <a:ea typeface="Noto Sans" panose="020B0604020202020204" charset="0"/>
              <a:cs typeface="Times New Roman" panose="02020603050405020304" pitchFamily="18" charset="0"/>
            </a:endParaRPr>
          </a:p>
        </p:txBody>
      </p:sp>
      <p:sp>
        <p:nvSpPr>
          <p:cNvPr id="16" name="Content Placeholder 8">
            <a:extLst>
              <a:ext uri="{FF2B5EF4-FFF2-40B4-BE49-F238E27FC236}">
                <a16:creationId xmlns:a16="http://schemas.microsoft.com/office/drawing/2014/main" id="{7092605E-1920-445E-9CC3-27E4ACB2B0A8}"/>
              </a:ext>
            </a:extLst>
          </p:cNvPr>
          <p:cNvSpPr txBox="1">
            <a:spLocks/>
          </p:cNvSpPr>
          <p:nvPr/>
        </p:nvSpPr>
        <p:spPr>
          <a:xfrm>
            <a:off x="10247195" y="4454286"/>
            <a:ext cx="5183188" cy="368458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Đến</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khám</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trễ</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hơn</a:t>
            </a:r>
            <a:endParaRPr lang="en-US" sz="2600" dirty="0" smtClean="0">
              <a:solidFill>
                <a:schemeClr val="bg1"/>
              </a:solidFill>
              <a:latin typeface="Noto Sans" panose="020B0604020202020204" charset="0"/>
              <a:ea typeface="Noto Sans" panose="020B0604020202020204" charset="0"/>
              <a:cs typeface="Times New Roman" panose="02020603050405020304" pitchFamily="18" charset="0"/>
            </a:endParaRPr>
          </a:p>
          <a:p>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Đau</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ngắt</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quãng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và</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chảy</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mủ</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ở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lỗ</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lặp</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đi</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lặp</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lại</a:t>
            </a:r>
            <a:endParaRPr lang="en-US" sz="2600" dirty="0" smtClean="0">
              <a:solidFill>
                <a:schemeClr val="bg1"/>
              </a:solidFill>
              <a:latin typeface="Noto Sans" panose="020B0604020202020204" charset="0"/>
              <a:ea typeface="Noto Sans" panose="020B0604020202020204" charset="0"/>
              <a:cs typeface="Times New Roman" panose="02020603050405020304" pitchFamily="18" charset="0"/>
            </a:endParaRPr>
          </a:p>
          <a:p>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Đau</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tăng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lên</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khi</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mủ</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không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chảy</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ra</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và</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giảm</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đau</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khi</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mủ</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thoát</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ra</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endParaRPr lang="en-US" sz="2600" dirty="0">
              <a:solidFill>
                <a:schemeClr val="bg1"/>
              </a:solidFill>
              <a:latin typeface="Noto Sans" panose="020B0604020202020204" charset="0"/>
              <a:ea typeface="Noto Sans" panose="020B0604020202020204" charset="0"/>
              <a:cs typeface="Times New Roman" panose="02020603050405020304" pitchFamily="18" charset="0"/>
            </a:endParaRPr>
          </a:p>
        </p:txBody>
      </p:sp>
    </p:spTree>
    <p:extLst>
      <p:ext uri="{BB962C8B-B14F-4D97-AF65-F5344CB8AC3E}">
        <p14:creationId xmlns:p14="http://schemas.microsoft.com/office/powerpoint/2010/main" val="29535938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cơ</a:t>
            </a:r>
            <a:r>
              <a:rPr lang="en-GB" sz="6000" dirty="0" smtClean="0">
                <a:solidFill>
                  <a:srgbClr val="FFFFFF"/>
                </a:solidFill>
                <a:latin typeface="Open Sans Bold"/>
              </a:rPr>
              <a:t> </a:t>
            </a:r>
            <a:r>
              <a:rPr lang="en-GB" sz="6000" dirty="0" err="1" smtClean="0">
                <a:solidFill>
                  <a:srgbClr val="FFFFFF"/>
                </a:solidFill>
                <a:latin typeface="Open Sans Bold"/>
              </a:rPr>
              <a:t>năng</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sp>
        <p:nvSpPr>
          <p:cNvPr id="11" name="Content Placeholder 2">
            <a:extLst>
              <a:ext uri="{FF2B5EF4-FFF2-40B4-BE49-F238E27FC236}">
                <a16:creationId xmlns:a16="http://schemas.microsoft.com/office/drawing/2014/main" id="{D5FCC282-F595-4934-AD5A-45820F44203D}"/>
              </a:ext>
            </a:extLst>
          </p:cNvPr>
          <p:cNvSpPr txBox="1">
            <a:spLocks/>
          </p:cNvSpPr>
          <p:nvPr/>
        </p:nvSpPr>
        <p:spPr>
          <a:xfrm>
            <a:off x="3064328" y="3390402"/>
            <a:ext cx="11566071" cy="42676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Không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phải</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trường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hợp</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áp</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xe</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nào</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cũng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quan</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sát</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thấy</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được</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khối</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sưng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nóng</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đỏ</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đau</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cạnh</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sz="2600" dirty="0" smtClean="0">
                <a:solidFill>
                  <a:schemeClr val="bg1"/>
                </a:solidFill>
                <a:latin typeface="Noto Sans" panose="020B0604020202020204" charset="0"/>
                <a:ea typeface="Noto Sans" panose="020B0604020202020204" charset="0"/>
                <a:cs typeface="Times New Roman" panose="02020603050405020304" pitchFamily="18" charset="0"/>
              </a:rPr>
              <a:t>.</a:t>
            </a:r>
          </a:p>
          <a:p>
            <a:pPr marL="0" indent="0">
              <a:buFont typeface="Arial" pitchFamily="34" charset="0"/>
              <a:buNone/>
            </a:pPr>
            <a:endParaRPr lang="en-US" sz="2600" b="1" i="1"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0" indent="0">
              <a:buFont typeface="Arial" pitchFamily="34" charset="0"/>
              <a:buNone/>
            </a:pPr>
            <a:r>
              <a:rPr lang="en-US" sz="3400" b="1" i="1" dirty="0" smtClean="0">
                <a:solidFill>
                  <a:schemeClr val="bg1"/>
                </a:solidFill>
                <a:latin typeface="Noto Sans" panose="020B0604020202020204" charset="0"/>
                <a:ea typeface="Noto Sans" panose="020B0604020202020204" charset="0"/>
              </a:rPr>
              <a:t>=&gt; </a:t>
            </a:r>
            <a:r>
              <a:rPr lang="en-US" sz="3400" b="1" i="1" dirty="0" err="1" smtClean="0">
                <a:solidFill>
                  <a:schemeClr val="bg1"/>
                </a:solidFill>
                <a:latin typeface="Noto Sans" panose="020B0604020202020204" charset="0"/>
                <a:ea typeface="Noto Sans" panose="020B0604020202020204" charset="0"/>
              </a:rPr>
              <a:t>Tứ</a:t>
            </a:r>
            <a:r>
              <a:rPr lang="en-US" sz="3400" b="1" i="1" dirty="0" smtClean="0">
                <a:solidFill>
                  <a:schemeClr val="bg1"/>
                </a:solidFill>
                <a:latin typeface="Noto Sans" panose="020B0604020202020204" charset="0"/>
                <a:ea typeface="Noto Sans" panose="020B0604020202020204" charset="0"/>
              </a:rPr>
              <a:t> </a:t>
            </a:r>
            <a:r>
              <a:rPr lang="en-US" sz="3400" b="1" i="1" dirty="0" err="1" smtClean="0">
                <a:solidFill>
                  <a:schemeClr val="bg1"/>
                </a:solidFill>
                <a:latin typeface="Noto Sans" panose="020B0604020202020204" charset="0"/>
                <a:ea typeface="Noto Sans" panose="020B0604020202020204" charset="0"/>
              </a:rPr>
              <a:t>chứng</a:t>
            </a:r>
            <a:r>
              <a:rPr lang="en-US" sz="3400" b="1" i="1" dirty="0" smtClean="0">
                <a:solidFill>
                  <a:schemeClr val="bg1"/>
                </a:solidFill>
                <a:latin typeface="Noto Sans" panose="020B0604020202020204" charset="0"/>
                <a:ea typeface="Noto Sans" panose="020B0604020202020204" charset="0"/>
              </a:rPr>
              <a:t> </a:t>
            </a:r>
            <a:r>
              <a:rPr lang="en-US" sz="3400" b="1" i="1" dirty="0" err="1" smtClean="0">
                <a:solidFill>
                  <a:schemeClr val="bg1"/>
                </a:solidFill>
                <a:latin typeface="Noto Sans" panose="020B0604020202020204" charset="0"/>
                <a:ea typeface="Noto Sans" panose="020B0604020202020204" charset="0"/>
              </a:rPr>
              <a:t>nhiễm</a:t>
            </a:r>
            <a:r>
              <a:rPr lang="en-US" sz="3400" b="1" i="1" dirty="0" smtClean="0">
                <a:solidFill>
                  <a:schemeClr val="bg1"/>
                </a:solidFill>
                <a:latin typeface="Noto Sans" panose="020B0604020202020204" charset="0"/>
                <a:ea typeface="Noto Sans" panose="020B0604020202020204" charset="0"/>
              </a:rPr>
              <a:t> </a:t>
            </a:r>
            <a:r>
              <a:rPr lang="en-US" sz="3400" b="1" i="1" dirty="0" err="1" smtClean="0">
                <a:solidFill>
                  <a:schemeClr val="bg1"/>
                </a:solidFill>
                <a:latin typeface="Noto Sans" panose="020B0604020202020204" charset="0"/>
                <a:ea typeface="Noto Sans" panose="020B0604020202020204" charset="0"/>
              </a:rPr>
              <a:t>khuẩn</a:t>
            </a:r>
            <a:r>
              <a:rPr lang="en-US" sz="3400" b="1" i="1" dirty="0" smtClean="0">
                <a:solidFill>
                  <a:schemeClr val="bg1"/>
                </a:solidFill>
                <a:latin typeface="Noto Sans" panose="020B0604020202020204" charset="0"/>
                <a:ea typeface="Noto Sans" panose="020B0604020202020204" charset="0"/>
              </a:rPr>
              <a:t> </a:t>
            </a:r>
            <a:r>
              <a:rPr lang="en-US" sz="3400" b="1" i="1" dirty="0" err="1" smtClean="0">
                <a:solidFill>
                  <a:schemeClr val="bg1"/>
                </a:solidFill>
                <a:latin typeface="Noto Sans" panose="020B0604020202020204" charset="0"/>
                <a:ea typeface="Noto Sans" panose="020B0604020202020204" charset="0"/>
              </a:rPr>
              <a:t>hậu</a:t>
            </a:r>
            <a:r>
              <a:rPr lang="en-US" sz="3400" b="1" i="1" dirty="0" smtClean="0">
                <a:solidFill>
                  <a:schemeClr val="bg1"/>
                </a:solidFill>
                <a:latin typeface="Noto Sans" panose="020B0604020202020204" charset="0"/>
                <a:ea typeface="Noto Sans" panose="020B0604020202020204" charset="0"/>
              </a:rPr>
              <a:t> </a:t>
            </a:r>
            <a:r>
              <a:rPr lang="en-US" sz="3400" b="1" i="1" dirty="0" err="1" smtClean="0">
                <a:solidFill>
                  <a:schemeClr val="bg1"/>
                </a:solidFill>
                <a:latin typeface="Noto Sans" panose="020B0604020202020204" charset="0"/>
                <a:ea typeface="Noto Sans" panose="020B0604020202020204" charset="0"/>
              </a:rPr>
              <a:t>môn</a:t>
            </a:r>
            <a:r>
              <a:rPr lang="en-US" sz="3400" b="1" i="1" dirty="0" smtClean="0">
                <a:solidFill>
                  <a:schemeClr val="bg1"/>
                </a:solidFill>
                <a:latin typeface="Noto Sans" panose="020B0604020202020204" charset="0"/>
                <a:ea typeface="Noto Sans" panose="020B0604020202020204" charset="0"/>
              </a:rPr>
              <a:t> </a:t>
            </a:r>
            <a:r>
              <a:rPr lang="en-US" sz="3400" b="1" i="1" dirty="0" err="1" smtClean="0">
                <a:solidFill>
                  <a:schemeClr val="bg1"/>
                </a:solidFill>
                <a:latin typeface="Noto Sans" panose="020B0604020202020204" charset="0"/>
                <a:ea typeface="Noto Sans" panose="020B0604020202020204" charset="0"/>
              </a:rPr>
              <a:t>trực</a:t>
            </a:r>
            <a:r>
              <a:rPr lang="en-US" sz="3400" b="1" i="1" dirty="0" smtClean="0">
                <a:solidFill>
                  <a:schemeClr val="bg1"/>
                </a:solidFill>
                <a:latin typeface="Noto Sans" panose="020B0604020202020204" charset="0"/>
                <a:ea typeface="Noto Sans" panose="020B0604020202020204" charset="0"/>
              </a:rPr>
              <a:t> </a:t>
            </a:r>
            <a:r>
              <a:rPr lang="en-US" sz="3400" b="1" i="1" dirty="0" err="1" smtClean="0">
                <a:solidFill>
                  <a:schemeClr val="bg1"/>
                </a:solidFill>
                <a:latin typeface="Noto Sans" panose="020B0604020202020204" charset="0"/>
                <a:ea typeface="Noto Sans" panose="020B0604020202020204" charset="0"/>
              </a:rPr>
              <a:t>tràng</a:t>
            </a:r>
            <a:r>
              <a:rPr lang="en-US" sz="3400" b="1" i="1" dirty="0" smtClean="0">
                <a:solidFill>
                  <a:schemeClr val="bg1"/>
                </a:solidFill>
                <a:latin typeface="Noto Sans" panose="020B0604020202020204" charset="0"/>
                <a:ea typeface="Noto Sans" panose="020B0604020202020204" charset="0"/>
              </a:rPr>
              <a:t> </a:t>
            </a:r>
            <a:r>
              <a:rPr lang="en-US" sz="3400" b="1" i="1" dirty="0" err="1" smtClean="0">
                <a:solidFill>
                  <a:schemeClr val="bg1"/>
                </a:solidFill>
                <a:latin typeface="Noto Sans" panose="020B0604020202020204" charset="0"/>
                <a:ea typeface="Noto Sans" panose="020B0604020202020204" charset="0"/>
              </a:rPr>
              <a:t>ẩn</a:t>
            </a:r>
            <a:r>
              <a:rPr lang="en-US" sz="3400" b="1" i="1" dirty="0" smtClean="0">
                <a:solidFill>
                  <a:schemeClr val="bg1"/>
                </a:solidFill>
                <a:latin typeface="Noto Sans" panose="020B0604020202020204" charset="0"/>
                <a:ea typeface="Noto Sans" panose="020B0604020202020204" charset="0"/>
              </a:rPr>
              <a:t>:</a:t>
            </a:r>
          </a:p>
          <a:p>
            <a:pPr lvl="2"/>
            <a:r>
              <a:rPr lang="en-US" sz="2600" dirty="0" err="1" smtClean="0">
                <a:solidFill>
                  <a:schemeClr val="bg1"/>
                </a:solidFill>
                <a:latin typeface="Noto Sans" panose="020B0604020202020204" charset="0"/>
                <a:ea typeface="Noto Sans" panose="020B0604020202020204" charset="0"/>
              </a:rPr>
              <a:t>Không</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nhìn</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thấy</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áp</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xe</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cạnh</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hậu</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môn</a:t>
            </a:r>
            <a:endParaRPr lang="en-US" sz="2600" dirty="0" smtClean="0">
              <a:solidFill>
                <a:schemeClr val="bg1"/>
              </a:solidFill>
              <a:latin typeface="Noto Sans" panose="020B0604020202020204" charset="0"/>
              <a:ea typeface="Noto Sans" panose="020B0604020202020204" charset="0"/>
            </a:endParaRPr>
          </a:p>
          <a:p>
            <a:pPr lvl="2"/>
            <a:r>
              <a:rPr lang="en-US" sz="2600" dirty="0" err="1" smtClean="0">
                <a:solidFill>
                  <a:schemeClr val="bg1"/>
                </a:solidFill>
                <a:latin typeface="Noto Sans" panose="020B0604020202020204" charset="0"/>
                <a:ea typeface="Noto Sans" panose="020B0604020202020204" charset="0"/>
              </a:rPr>
              <a:t>Đau</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hậu</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môn</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trực</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tràng</a:t>
            </a:r>
            <a:r>
              <a:rPr lang="en-US" sz="2600" dirty="0" smtClean="0">
                <a:solidFill>
                  <a:schemeClr val="bg1"/>
                </a:solidFill>
                <a:latin typeface="Noto Sans" panose="020B0604020202020204" charset="0"/>
                <a:ea typeface="Noto Sans" panose="020B0604020202020204" charset="0"/>
              </a:rPr>
              <a:t> </a:t>
            </a:r>
          </a:p>
          <a:p>
            <a:pPr lvl="2"/>
            <a:r>
              <a:rPr lang="en-US" sz="2600" dirty="0" err="1" smtClean="0">
                <a:solidFill>
                  <a:schemeClr val="bg1"/>
                </a:solidFill>
                <a:latin typeface="Noto Sans" panose="020B0604020202020204" charset="0"/>
                <a:ea typeface="Noto Sans" panose="020B0604020202020204" charset="0"/>
              </a:rPr>
              <a:t>Triệu</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chứng</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nhiễm</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khuẩn</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rõ</a:t>
            </a:r>
            <a:endParaRPr lang="en-US" sz="2600" dirty="0" smtClean="0">
              <a:solidFill>
                <a:schemeClr val="bg1"/>
              </a:solidFill>
              <a:latin typeface="Noto Sans" panose="020B0604020202020204" charset="0"/>
              <a:ea typeface="Noto Sans" panose="020B0604020202020204" charset="0"/>
            </a:endParaRPr>
          </a:p>
          <a:p>
            <a:pPr lvl="2"/>
            <a:r>
              <a:rPr lang="en-US" sz="2600" dirty="0" err="1" smtClean="0">
                <a:solidFill>
                  <a:schemeClr val="bg1"/>
                </a:solidFill>
                <a:latin typeface="Noto Sans" panose="020B0604020202020204" charset="0"/>
                <a:ea typeface="Noto Sans" panose="020B0604020202020204" charset="0"/>
              </a:rPr>
              <a:t>Tăng</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cảm</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giác</a:t>
            </a:r>
            <a:r>
              <a:rPr lang="en-US" sz="2600" dirty="0" smtClean="0">
                <a:solidFill>
                  <a:schemeClr val="bg1"/>
                </a:solidFill>
                <a:latin typeface="Noto Sans" panose="020B0604020202020204" charset="0"/>
                <a:ea typeface="Noto Sans" panose="020B0604020202020204" charset="0"/>
              </a:rPr>
              <a:t> da </a:t>
            </a:r>
            <a:r>
              <a:rPr lang="en-US" sz="2600" dirty="0" err="1" smtClean="0">
                <a:solidFill>
                  <a:schemeClr val="bg1"/>
                </a:solidFill>
                <a:latin typeface="Noto Sans" panose="020B0604020202020204" charset="0"/>
                <a:ea typeface="Noto Sans" panose="020B0604020202020204" charset="0"/>
              </a:rPr>
              <a:t>hậu</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môn</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nên</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không</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thể</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khám</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hậu</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môn</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bằng</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ngón</a:t>
            </a:r>
            <a:r>
              <a:rPr lang="en-US" sz="2600" dirty="0" smtClean="0">
                <a:solidFill>
                  <a:schemeClr val="bg1"/>
                </a:solidFill>
                <a:latin typeface="Noto Sans" panose="020B0604020202020204" charset="0"/>
                <a:ea typeface="Noto Sans" panose="020B0604020202020204" charset="0"/>
              </a:rPr>
              <a:t> </a:t>
            </a:r>
            <a:r>
              <a:rPr lang="en-US" sz="2600" dirty="0" err="1" smtClean="0">
                <a:solidFill>
                  <a:schemeClr val="bg1"/>
                </a:solidFill>
                <a:latin typeface="Noto Sans" panose="020B0604020202020204" charset="0"/>
                <a:ea typeface="Noto Sans" panose="020B0604020202020204" charset="0"/>
              </a:rPr>
              <a:t>tay</a:t>
            </a:r>
            <a:r>
              <a:rPr lang="en-US" sz="2600" dirty="0" smtClean="0">
                <a:solidFill>
                  <a:schemeClr val="bg1"/>
                </a:solidFill>
                <a:latin typeface="Noto Sans" panose="020B0604020202020204" charset="0"/>
                <a:ea typeface="Noto Sans" panose="020B0604020202020204" charset="0"/>
              </a:rPr>
              <a:t> </a:t>
            </a:r>
          </a:p>
          <a:p>
            <a:pPr marL="914400" lvl="2" indent="0">
              <a:buFont typeface="Arial" pitchFamily="34" charset="0"/>
              <a:buNone/>
            </a:pPr>
            <a:endParaRPr lang="en-US" sz="2600" dirty="0" smtClean="0">
              <a:solidFill>
                <a:schemeClr val="bg1"/>
              </a:solidFill>
              <a:latin typeface="Noto Sans" panose="020B0604020202020204" charset="0"/>
              <a:ea typeface="Noto Sans" panose="020B0604020202020204" charset="0"/>
            </a:endParaRPr>
          </a:p>
          <a:p>
            <a:pPr marL="914400" lvl="2" indent="0">
              <a:buFont typeface="Arial" pitchFamily="34" charset="0"/>
              <a:buNone/>
            </a:pPr>
            <a:endParaRPr lang="en-US" sz="2600" dirty="0">
              <a:solidFill>
                <a:schemeClr val="bg1"/>
              </a:solidFill>
              <a:latin typeface="Noto Sans" panose="020B0604020202020204" charset="0"/>
              <a:ea typeface="Noto Sans" panose="020B0604020202020204" charset="0"/>
            </a:endParaRPr>
          </a:p>
        </p:txBody>
      </p:sp>
      <p:sp>
        <p:nvSpPr>
          <p:cNvPr id="13" name="TextBox 12">
            <a:extLst>
              <a:ext uri="{FF2B5EF4-FFF2-40B4-BE49-F238E27FC236}">
                <a16:creationId xmlns:a16="http://schemas.microsoft.com/office/drawing/2014/main" id="{A47BFF6E-546B-4565-85FB-716A55340E90}"/>
              </a:ext>
            </a:extLst>
          </p:cNvPr>
          <p:cNvSpPr txBox="1"/>
          <p:nvPr/>
        </p:nvSpPr>
        <p:spPr>
          <a:xfrm>
            <a:off x="1543050" y="7997720"/>
            <a:ext cx="13944600" cy="1077218"/>
          </a:xfrm>
          <a:prstGeom prst="rect">
            <a:avLst/>
          </a:prstGeom>
          <a:noFill/>
        </p:spPr>
        <p:txBody>
          <a:bodyPr wrap="square" rtlCol="0">
            <a:spAutoFit/>
          </a:bodyPr>
          <a:lstStyle/>
          <a:p>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G</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ặp</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trong</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áp</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xe</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ngồi</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môn</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áp</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xe</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gian</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thắt</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áp</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xe</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2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nâng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áp</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xe</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dưới</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niêm</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mạc</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a:t>
            </a:r>
            <a:endParaRPr lang="en-US" sz="3200" dirty="0">
              <a:solidFill>
                <a:schemeClr val="bg1"/>
              </a:solidFill>
              <a:latin typeface="Noto Sans" panose="020B0604020202020204" charset="0"/>
              <a:ea typeface="Noto Sans" panose="020B0604020202020204" charset="0"/>
              <a:cs typeface="Times New Roman" panose="02020603050405020304" pitchFamily="18" charset="0"/>
            </a:endParaRPr>
          </a:p>
        </p:txBody>
      </p:sp>
    </p:spTree>
    <p:extLst>
      <p:ext uri="{BB962C8B-B14F-4D97-AF65-F5344CB8AC3E}">
        <p14:creationId xmlns:p14="http://schemas.microsoft.com/office/powerpoint/2010/main" val="705445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thực</a:t>
            </a:r>
            <a:r>
              <a:rPr lang="en-GB" sz="6000" dirty="0" smtClean="0">
                <a:solidFill>
                  <a:srgbClr val="FFFFFF"/>
                </a:solidFill>
                <a:latin typeface="Open Sans Bold"/>
              </a:rPr>
              <a:t> </a:t>
            </a:r>
            <a:r>
              <a:rPr lang="en-GB" sz="6000" dirty="0" err="1" smtClean="0">
                <a:solidFill>
                  <a:srgbClr val="FFFFFF"/>
                </a:solidFill>
                <a:latin typeface="Open Sans Bold"/>
              </a:rPr>
              <a:t>thể</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sp>
        <p:nvSpPr>
          <p:cNvPr id="10" name="Content Placeholder 2">
            <a:extLst>
              <a:ext uri="{FF2B5EF4-FFF2-40B4-BE49-F238E27FC236}">
                <a16:creationId xmlns:a16="http://schemas.microsoft.com/office/drawing/2014/main" id="{5F4F27A6-E42D-424A-B481-492EFDDD7A05}"/>
              </a:ext>
            </a:extLst>
          </p:cNvPr>
          <p:cNvSpPr txBox="1">
            <a:spLocks/>
          </p:cNvSpPr>
          <p:nvPr/>
        </p:nvSpPr>
        <p:spPr>
          <a:xfrm>
            <a:off x="381000" y="2737441"/>
            <a:ext cx="15133737" cy="60370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fontAlgn="base">
              <a:spcBef>
                <a:spcPts val="0"/>
              </a:spcBef>
              <a:buFont typeface="Arial" pitchFamily="34" charset="0"/>
              <a:buNone/>
            </a:pP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Khi</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thăm</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khám</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có</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thể</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sẽ</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không</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thăm</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khám</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bằng</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ngón</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tay</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được</a:t>
            </a:r>
            <a:r>
              <a:rPr lang="en-GB" sz="3200" dirty="0" smtClean="0">
                <a:solidFill>
                  <a:schemeClr val="bg1"/>
                </a:solidFill>
                <a:latin typeface="Noto Sans" panose="020B0604020202020204" charset="0"/>
                <a:ea typeface="Noto Sans" panose="020B0604020202020204" charset="0"/>
              </a:rPr>
              <a:t> do </a:t>
            </a:r>
            <a:r>
              <a:rPr lang="en-GB" sz="3200" dirty="0" err="1" smtClean="0">
                <a:solidFill>
                  <a:schemeClr val="bg1"/>
                </a:solidFill>
                <a:latin typeface="Noto Sans" panose="020B0604020202020204" charset="0"/>
                <a:ea typeface="Noto Sans" panose="020B0604020202020204" charset="0"/>
              </a:rPr>
              <a:t>bệnh</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nhân</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rất</a:t>
            </a:r>
            <a:r>
              <a:rPr lang="en-GB" sz="3200" dirty="0" smtClean="0">
                <a:solidFill>
                  <a:schemeClr val="bg1"/>
                </a:solidFill>
                <a:latin typeface="Noto Sans" panose="020B0604020202020204" charset="0"/>
                <a:ea typeface="Noto Sans" panose="020B0604020202020204" charset="0"/>
              </a:rPr>
              <a:t> </a:t>
            </a:r>
            <a:r>
              <a:rPr lang="en-GB" sz="3200" dirty="0" err="1" smtClean="0">
                <a:solidFill>
                  <a:schemeClr val="bg1"/>
                </a:solidFill>
                <a:latin typeface="Noto Sans" panose="020B0604020202020204" charset="0"/>
                <a:ea typeface="Noto Sans" panose="020B0604020202020204" charset="0"/>
              </a:rPr>
              <a:t>đau</a:t>
            </a:r>
            <a:r>
              <a:rPr lang="en-GB" sz="3200" dirty="0" smtClean="0">
                <a:solidFill>
                  <a:schemeClr val="bg1"/>
                </a:solidFill>
                <a:latin typeface="Noto Sans" panose="020B0604020202020204" charset="0"/>
                <a:ea typeface="Noto Sans" panose="020B0604020202020204" charset="0"/>
              </a:rPr>
              <a:t> </a:t>
            </a:r>
            <a:endParaRPr lang="en-US" sz="3200" dirty="0" smtClean="0">
              <a:solidFill>
                <a:schemeClr val="bg1"/>
              </a:solidFill>
              <a:latin typeface="Noto Sans" panose="020B0604020202020204" charset="0"/>
              <a:ea typeface="Noto Sans" panose="020B0604020202020204" charset="0"/>
            </a:endParaRPr>
          </a:p>
          <a:p>
            <a:pPr marL="457200" lvl="1" indent="0" fontAlgn="base">
              <a:spcBef>
                <a:spcPts val="0"/>
              </a:spcBef>
              <a:buFont typeface="Arial" pitchFamily="34" charset="0"/>
              <a:buNone/>
            </a:pPr>
            <a:r>
              <a:rPr lang="en-US" sz="3200" dirty="0" smtClean="0">
                <a:solidFill>
                  <a:schemeClr val="bg1"/>
                </a:solidFill>
                <a:latin typeface="Noto Sans" panose="020B0604020202020204" charset="0"/>
                <a:ea typeface="Noto Sans" panose="020B0604020202020204" charset="0"/>
              </a:rPr>
              <a:t>+</a:t>
            </a:r>
            <a:r>
              <a:rPr lang="en-US" sz="3200" dirty="0" err="1" smtClean="0">
                <a:solidFill>
                  <a:schemeClr val="bg1"/>
                </a:solidFill>
                <a:latin typeface="Noto Sans" panose="020B0604020202020204" charset="0"/>
                <a:ea typeface="Noto Sans" panose="020B0604020202020204" charset="0"/>
              </a:rPr>
              <a:t>Nhìn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xung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quanh</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hậu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môn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tìm</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áp</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xe</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xác</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định</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số</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lượng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vị</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trí</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hướng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mấy</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giờ</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cách</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rìa</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hậu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môn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bao</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nhiêu</a:t>
            </a:r>
            <a:r>
              <a:rPr lang="en-US" sz="3200" dirty="0" smtClean="0">
                <a:solidFill>
                  <a:schemeClr val="bg1"/>
                </a:solidFill>
                <a:latin typeface="Noto Sans" panose="020B0604020202020204" charset="0"/>
                <a:ea typeface="Noto Sans" panose="020B0604020202020204" charset="0"/>
              </a:rPr>
              <a:t> cm), </a:t>
            </a:r>
            <a:r>
              <a:rPr lang="en-US" sz="3200" dirty="0" err="1" smtClean="0">
                <a:solidFill>
                  <a:schemeClr val="bg1"/>
                </a:solidFill>
                <a:latin typeface="Noto Sans" panose="020B0604020202020204" charset="0"/>
                <a:ea typeface="Noto Sans" panose="020B0604020202020204" charset="0"/>
              </a:rPr>
              <a:t>rỉ</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dịch</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mủ</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sưng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đỏ</a:t>
            </a:r>
            <a:r>
              <a:rPr lang="en-US" sz="3200" dirty="0" smtClean="0">
                <a:solidFill>
                  <a:schemeClr val="bg1"/>
                </a:solidFill>
                <a:latin typeface="Noto Sans" panose="020B0604020202020204" charset="0"/>
                <a:ea typeface="Noto Sans" panose="020B0604020202020204" charset="0"/>
              </a:rPr>
              <a:t>.</a:t>
            </a:r>
          </a:p>
          <a:p>
            <a:pPr marL="0" indent="0" fontAlgn="base">
              <a:spcBef>
                <a:spcPts val="0"/>
              </a:spcBef>
              <a:buFont typeface="Arial" pitchFamily="34" charset="0"/>
              <a:buNone/>
            </a:pPr>
            <a:r>
              <a:rPr lang="en-US" dirty="0">
                <a:solidFill>
                  <a:schemeClr val="bg1"/>
                </a:solidFill>
                <a:latin typeface="Noto Sans" panose="020B0604020202020204" charset="0"/>
                <a:ea typeface="Noto Sans" panose="020B0604020202020204" charset="0"/>
              </a:rPr>
              <a:t> </a:t>
            </a:r>
            <a:r>
              <a:rPr lang="en-US" dirty="0" smtClean="0">
                <a:solidFill>
                  <a:schemeClr val="bg1"/>
                </a:solidFill>
                <a:latin typeface="Noto Sans" panose="020B0604020202020204" charset="0"/>
                <a:ea typeface="Noto Sans" panose="020B0604020202020204" charset="0"/>
              </a:rPr>
              <a:t>   +</a:t>
            </a:r>
            <a:r>
              <a:rPr lang="vi-VN" dirty="0" smtClean="0">
                <a:solidFill>
                  <a:schemeClr val="bg1"/>
                </a:solidFill>
                <a:latin typeface="Noto Sans" panose="020B0604020202020204" charset="0"/>
                <a:ea typeface="Noto Sans" panose="020B0604020202020204" charset="0"/>
              </a:rPr>
              <a:t>Khám bằng 2 ngón tay: </a:t>
            </a:r>
            <a:r>
              <a:rPr lang="en-US" dirty="0" err="1" smtClean="0">
                <a:solidFill>
                  <a:schemeClr val="bg1"/>
                </a:solidFill>
                <a:latin typeface="Noto Sans" panose="020B0604020202020204" charset="0"/>
                <a:ea typeface="Noto Sans" panose="020B0604020202020204" charset="0"/>
              </a:rPr>
              <a:t>ngón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cái</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bên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ngoài</a:t>
            </a:r>
            <a:r>
              <a:rPr lang="en-US" dirty="0" smtClean="0">
                <a:solidFill>
                  <a:schemeClr val="bg1"/>
                </a:solidFill>
                <a:latin typeface="Noto Sans" panose="020B0604020202020204" charset="0"/>
                <a:ea typeface="Noto Sans" panose="020B0604020202020204" charset="0"/>
              </a:rPr>
              <a:t>, </a:t>
            </a:r>
            <a:r>
              <a:rPr lang="vi-VN" dirty="0" smtClean="0">
                <a:solidFill>
                  <a:schemeClr val="bg1"/>
                </a:solidFill>
                <a:latin typeface="Noto Sans" panose="020B0604020202020204" charset="0"/>
                <a:ea typeface="Noto Sans" panose="020B0604020202020204" charset="0"/>
              </a:rPr>
              <a:t>ngón trỏ trong hậu mô</a:t>
            </a:r>
            <a:r>
              <a:rPr lang="en-US" dirty="0" smtClean="0">
                <a:solidFill>
                  <a:schemeClr val="bg1"/>
                </a:solidFill>
                <a:latin typeface="Noto Sans" panose="020B0604020202020204" charset="0"/>
                <a:ea typeface="Noto Sans" panose="020B0604020202020204" charset="0"/>
              </a:rPr>
              <a:t>n</a:t>
            </a:r>
          </a:p>
          <a:p>
            <a:pPr marL="0" indent="0" fontAlgn="base">
              <a:spcBef>
                <a:spcPts val="0"/>
              </a:spcBef>
              <a:buFont typeface="Arial" pitchFamily="34" charset="0"/>
              <a:buNone/>
            </a:pPr>
            <a:endParaRPr lang="en-US" dirty="0" smtClean="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1969557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thực</a:t>
            </a:r>
            <a:r>
              <a:rPr lang="en-GB" sz="6000" dirty="0" smtClean="0">
                <a:solidFill>
                  <a:srgbClr val="FFFFFF"/>
                </a:solidFill>
                <a:latin typeface="Open Sans Bold"/>
              </a:rPr>
              <a:t> </a:t>
            </a:r>
            <a:r>
              <a:rPr lang="en-GB" sz="6000" dirty="0" err="1" smtClean="0">
                <a:solidFill>
                  <a:srgbClr val="FFFFFF"/>
                </a:solidFill>
                <a:latin typeface="Open Sans Bold"/>
              </a:rPr>
              <a:t>thể</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sp>
        <p:nvSpPr>
          <p:cNvPr id="9" name="Content Placeholder 2">
            <a:extLst>
              <a:ext uri="{FF2B5EF4-FFF2-40B4-BE49-F238E27FC236}">
                <a16:creationId xmlns:a16="http://schemas.microsoft.com/office/drawing/2014/main" id="{5F4F27A6-E42D-424A-B481-492EFDDD7A05}"/>
              </a:ext>
            </a:extLst>
          </p:cNvPr>
          <p:cNvSpPr txBox="1">
            <a:spLocks/>
          </p:cNvSpPr>
          <p:nvPr/>
        </p:nvSpPr>
        <p:spPr>
          <a:xfrm>
            <a:off x="381000" y="2984422"/>
            <a:ext cx="15240000" cy="673107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ts val="0"/>
              </a:spcBef>
            </a:pPr>
            <a:r>
              <a:rPr lang="vi-VN" dirty="0" smtClean="0">
                <a:solidFill>
                  <a:schemeClr val="bg1"/>
                </a:solidFill>
                <a:latin typeface="Noto Sans" panose="020B0604020202020204" charset="0"/>
                <a:ea typeface="Noto Sans" panose="020B0604020202020204" charset="0"/>
              </a:rPr>
              <a:t>Dấu hiệu phập phều của áp xe là dấu chứng muộn</a:t>
            </a:r>
          </a:p>
          <a:p>
            <a:pPr fontAlgn="base">
              <a:spcBef>
                <a:spcPts val="0"/>
              </a:spcBef>
            </a:pPr>
            <a:r>
              <a:rPr lang="vi-VN" dirty="0" smtClean="0">
                <a:solidFill>
                  <a:schemeClr val="bg1"/>
                </a:solidFill>
                <a:latin typeface="Noto Sans" panose="020B0604020202020204" charset="0"/>
                <a:ea typeface="Noto Sans" panose="020B0604020202020204" charset="0"/>
              </a:rPr>
              <a:t>Dấu hiệu thực thể không rõ </a:t>
            </a:r>
            <a:r>
              <a:rPr lang="en-US" dirty="0" smtClean="0">
                <a:solidFill>
                  <a:schemeClr val="bg1"/>
                </a:solidFill>
                <a:latin typeface="Noto Sans" panose="020B0604020202020204" charset="0"/>
                <a:ea typeface="Noto Sans" panose="020B0604020202020204" charset="0"/>
              </a:rPr>
              <a:t>=&gt; </a:t>
            </a:r>
            <a:r>
              <a:rPr lang="vi-VN" dirty="0" smtClean="0">
                <a:solidFill>
                  <a:schemeClr val="bg1"/>
                </a:solidFill>
                <a:latin typeface="Noto Sans" panose="020B0604020202020204" charset="0"/>
                <a:ea typeface="Noto Sans" panose="020B0604020202020204" charset="0"/>
              </a:rPr>
              <a:t>áp xe ẩn trong sâu</a:t>
            </a:r>
            <a:endParaRPr lang="en-US" dirty="0" smtClean="0">
              <a:solidFill>
                <a:schemeClr val="bg1"/>
              </a:solidFill>
              <a:latin typeface="Noto Sans" panose="020B0604020202020204" charset="0"/>
              <a:ea typeface="Noto Sans" panose="020B0604020202020204" charset="0"/>
            </a:endParaRPr>
          </a:p>
          <a:p>
            <a:pPr lvl="1" fontAlgn="base">
              <a:spcBef>
                <a:spcPts val="0"/>
              </a:spcBef>
            </a:pPr>
            <a:r>
              <a:rPr lang="en-US" sz="3200" dirty="0" err="1" smtClean="0">
                <a:solidFill>
                  <a:schemeClr val="bg1"/>
                </a:solidFill>
                <a:latin typeface="Noto Sans" panose="020B0604020202020204" charset="0"/>
                <a:ea typeface="Noto Sans" panose="020B0604020202020204" charset="0"/>
              </a:rPr>
              <a:t>Triệu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chứng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thực</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thể</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tùy</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theo</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vị</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trí</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khối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áp</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xe</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khám</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hậu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môn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trực</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tràng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ghi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nhận</a:t>
            </a:r>
            <a:r>
              <a:rPr lang="en-US" sz="3200" dirty="0" smtClean="0">
                <a:solidFill>
                  <a:schemeClr val="bg1"/>
                </a:solidFill>
                <a:latin typeface="Noto Sans" panose="020B0604020202020204" charset="0"/>
                <a:ea typeface="Noto Sans" panose="020B0604020202020204" charset="0"/>
              </a:rPr>
              <a:t>:</a:t>
            </a:r>
          </a:p>
          <a:p>
            <a:pPr marL="457200" lvl="1" indent="0" fontAlgn="base">
              <a:spcBef>
                <a:spcPts val="0"/>
              </a:spcBef>
              <a:buFont typeface="Arial" pitchFamily="34" charset="0"/>
              <a:buNone/>
            </a:pP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Áp</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xe</a:t>
            </a:r>
            <a:r>
              <a:rPr lang="en-US" sz="3200" dirty="0" smtClean="0">
                <a:solidFill>
                  <a:schemeClr val="bg1"/>
                </a:solidFill>
                <a:latin typeface="Noto Sans" panose="020B0604020202020204" charset="0"/>
                <a:ea typeface="Noto Sans" panose="020B0604020202020204" charset="0"/>
              </a:rPr>
              <a:t> ụ </a:t>
            </a:r>
            <a:r>
              <a:rPr lang="en-US" sz="3200" dirty="0" err="1" smtClean="0">
                <a:solidFill>
                  <a:schemeClr val="bg1"/>
                </a:solidFill>
                <a:latin typeface="Noto Sans" panose="020B0604020202020204" charset="0"/>
                <a:ea typeface="Noto Sans" panose="020B0604020202020204" charset="0"/>
              </a:rPr>
              <a:t>ngồi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khám</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hậu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môn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ghi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nhận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một</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khối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căng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có</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thể</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đổi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màu</a:t>
            </a:r>
            <a:r>
              <a:rPr lang="en-US" sz="3200" dirty="0" smtClean="0">
                <a:solidFill>
                  <a:schemeClr val="bg1"/>
                </a:solidFill>
                <a:latin typeface="Noto Sans" panose="020B0604020202020204" charset="0"/>
                <a:ea typeface="Noto Sans" panose="020B0604020202020204" charset="0"/>
              </a:rPr>
              <a:t> da </a:t>
            </a:r>
            <a:r>
              <a:rPr lang="en-US" sz="3200" dirty="0" err="1" smtClean="0">
                <a:solidFill>
                  <a:schemeClr val="bg1"/>
                </a:solidFill>
                <a:latin typeface="Noto Sans" panose="020B0604020202020204" charset="0"/>
                <a:ea typeface="Noto Sans" panose="020B0604020202020204" charset="0"/>
              </a:rPr>
              <a:t>quanh</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hậu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môn</a:t>
            </a:r>
            <a:endParaRPr lang="en-US" sz="3200" dirty="0" smtClean="0">
              <a:solidFill>
                <a:schemeClr val="bg1"/>
              </a:solidFill>
              <a:latin typeface="Noto Sans" panose="020B0604020202020204" charset="0"/>
              <a:ea typeface="Noto Sans" panose="020B0604020202020204" charset="0"/>
            </a:endParaRPr>
          </a:p>
          <a:p>
            <a:pPr marL="457200" lvl="1" indent="0" fontAlgn="base">
              <a:spcBef>
                <a:spcPts val="0"/>
              </a:spcBef>
              <a:buFont typeface="Arial" pitchFamily="34" charset="0"/>
              <a:buNone/>
            </a:pP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Áp</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xe</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trên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cơ</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nâng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triệu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chứng</a:t>
            </a:r>
            <a:r>
              <a:rPr lang="en-US" sz="3200" dirty="0" smtClean="0">
                <a:solidFill>
                  <a:schemeClr val="bg1"/>
                </a:solidFill>
                <a:latin typeface="Noto Sans" panose="020B0604020202020204" charset="0"/>
                <a:ea typeface="Noto Sans" panose="020B0604020202020204" charset="0"/>
              </a:rPr>
              <a:t> </a:t>
            </a:r>
            <a:r>
              <a:rPr lang="en-US" sz="3200" b="1" dirty="0" err="1" smtClean="0">
                <a:solidFill>
                  <a:schemeClr val="bg1"/>
                </a:solidFill>
                <a:latin typeface="Noto Sans" panose="020B0604020202020204" charset="0"/>
                <a:ea typeface="Noto Sans" panose="020B0604020202020204" charset="0"/>
              </a:rPr>
              <a:t>đau</a:t>
            </a:r>
            <a:r>
              <a:rPr lang="en-US" sz="3200" b="1" dirty="0" smtClean="0">
                <a:solidFill>
                  <a:schemeClr val="bg1"/>
                </a:solidFill>
                <a:latin typeface="Noto Sans" panose="020B0604020202020204" charset="0"/>
                <a:ea typeface="Noto Sans" panose="020B0604020202020204" charset="0"/>
              </a:rPr>
              <a:t> ở </a:t>
            </a:r>
            <a:r>
              <a:rPr lang="en-US" sz="3200" b="1" dirty="0" err="1" smtClean="0">
                <a:solidFill>
                  <a:schemeClr val="bg1"/>
                </a:solidFill>
                <a:latin typeface="Noto Sans" panose="020B0604020202020204" charset="0"/>
                <a:ea typeface="Noto Sans" panose="020B0604020202020204" charset="0"/>
              </a:rPr>
              <a:t>trực</a:t>
            </a:r>
            <a:r>
              <a:rPr lang="en-US" sz="3200" b="1" dirty="0" smtClean="0">
                <a:solidFill>
                  <a:schemeClr val="bg1"/>
                </a:solidFill>
                <a:latin typeface="Noto Sans" panose="020B0604020202020204" charset="0"/>
                <a:ea typeface="Noto Sans" panose="020B0604020202020204" charset="0"/>
              </a:rPr>
              <a:t> </a:t>
            </a:r>
            <a:r>
              <a:rPr lang="en-US" sz="3200" b="1" dirty="0" err="1" smtClean="0">
                <a:solidFill>
                  <a:schemeClr val="bg1"/>
                </a:solidFill>
                <a:latin typeface="Noto Sans" panose="020B0604020202020204" charset="0"/>
                <a:ea typeface="Noto Sans" panose="020B0604020202020204" charset="0"/>
              </a:rPr>
              <a:t>tràng</a:t>
            </a:r>
            <a:r>
              <a:rPr lang="en-US" sz="3200" b="1" dirty="0" smtClean="0">
                <a:solidFill>
                  <a:schemeClr val="bg1"/>
                </a:solidFill>
                <a:latin typeface="Noto Sans" panose="020B0604020202020204" charset="0"/>
                <a:ea typeface="Noto Sans" panose="020B0604020202020204" charset="0"/>
              </a:rPr>
              <a:t>, </a:t>
            </a:r>
            <a:r>
              <a:rPr lang="en-US" sz="3200" b="1" dirty="0" err="1" smtClean="0">
                <a:solidFill>
                  <a:schemeClr val="bg1"/>
                </a:solidFill>
                <a:latin typeface="Noto Sans" panose="020B0604020202020204" charset="0"/>
                <a:ea typeface="Noto Sans" panose="020B0604020202020204" charset="0"/>
              </a:rPr>
              <a:t>rối</a:t>
            </a:r>
            <a:r>
              <a:rPr lang="en-US" sz="3200" b="1" dirty="0" smtClean="0">
                <a:solidFill>
                  <a:schemeClr val="bg1"/>
                </a:solidFill>
                <a:latin typeface="Noto Sans" panose="020B0604020202020204" charset="0"/>
                <a:ea typeface="Noto Sans" panose="020B0604020202020204" charset="0"/>
              </a:rPr>
              <a:t> </a:t>
            </a:r>
            <a:r>
              <a:rPr lang="en-US" sz="3200" b="1" dirty="0" err="1" smtClean="0">
                <a:solidFill>
                  <a:schemeClr val="bg1"/>
                </a:solidFill>
                <a:latin typeface="Noto Sans" panose="020B0604020202020204" charset="0"/>
                <a:ea typeface="Noto Sans" panose="020B0604020202020204" charset="0"/>
              </a:rPr>
              <a:t>loạn</a:t>
            </a:r>
            <a:r>
              <a:rPr lang="en-US" sz="3200" b="1" dirty="0" smtClean="0">
                <a:solidFill>
                  <a:schemeClr val="bg1"/>
                </a:solidFill>
                <a:latin typeface="Noto Sans" panose="020B0604020202020204" charset="0"/>
                <a:ea typeface="Noto Sans" panose="020B0604020202020204" charset="0"/>
              </a:rPr>
              <a:t> </a:t>
            </a:r>
            <a:r>
              <a:rPr lang="en-US" sz="3200" b="1" dirty="0" err="1" smtClean="0">
                <a:solidFill>
                  <a:schemeClr val="bg1"/>
                </a:solidFill>
                <a:latin typeface="Noto Sans" panose="020B0604020202020204" charset="0"/>
                <a:ea typeface="Noto Sans" panose="020B0604020202020204" charset="0"/>
              </a:rPr>
              <a:t>đi</a:t>
            </a:r>
            <a:r>
              <a:rPr lang="en-US" sz="3200" b="1" dirty="0" smtClean="0">
                <a:solidFill>
                  <a:schemeClr val="bg1"/>
                </a:solidFill>
                <a:latin typeface="Noto Sans" panose="020B0604020202020204" charset="0"/>
                <a:ea typeface="Noto Sans" panose="020B0604020202020204" charset="0"/>
              </a:rPr>
              <a:t> </a:t>
            </a:r>
            <a:r>
              <a:rPr lang="en-US" sz="3200" b="1" dirty="0" err="1" smtClean="0">
                <a:solidFill>
                  <a:schemeClr val="bg1"/>
                </a:solidFill>
                <a:latin typeface="Noto Sans" panose="020B0604020202020204" charset="0"/>
                <a:ea typeface="Noto Sans" panose="020B0604020202020204" charset="0"/>
              </a:rPr>
              <a:t>cầu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khám</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thấy</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khối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mềm</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trên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cơ</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thắt</a:t>
            </a:r>
            <a:r>
              <a:rPr lang="en-US" sz="3200" dirty="0" smtClean="0">
                <a:solidFill>
                  <a:schemeClr val="bg1"/>
                </a:solidFill>
                <a:latin typeface="Noto Sans" panose="020B0604020202020204" charset="0"/>
                <a:ea typeface="Noto Sans" panose="020B0604020202020204" charset="0"/>
              </a:rPr>
              <a:t>.</a:t>
            </a:r>
          </a:p>
          <a:p>
            <a:pPr marL="457200" lvl="1" indent="0" fontAlgn="base">
              <a:spcBef>
                <a:spcPts val="0"/>
              </a:spcBef>
              <a:buFont typeface="Arial" pitchFamily="34" charset="0"/>
              <a:buNone/>
            </a:pP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Áp</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xe</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dưới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niêm</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mạc</a:t>
            </a:r>
            <a:r>
              <a:rPr lang="en-US" sz="3200" dirty="0" smtClean="0">
                <a:solidFill>
                  <a:schemeClr val="bg1"/>
                </a:solidFill>
                <a:latin typeface="Noto Sans" panose="020B0604020202020204" charset="0"/>
                <a:ea typeface="Noto Sans" panose="020B0604020202020204" charset="0"/>
              </a:rPr>
              <a:t> ở </a:t>
            </a:r>
            <a:r>
              <a:rPr lang="en-US" sz="3200" dirty="0" err="1" smtClean="0">
                <a:solidFill>
                  <a:schemeClr val="bg1"/>
                </a:solidFill>
                <a:latin typeface="Noto Sans" panose="020B0604020202020204" charset="0"/>
                <a:ea typeface="Noto Sans" panose="020B0604020202020204" charset="0"/>
              </a:rPr>
              <a:t>ống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hậu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môn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thăm</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trực</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tràng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phát</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hiện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một</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khối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căng</a:t>
            </a:r>
            <a:r>
              <a:rPr lang="en-US" sz="3200" dirty="0" smtClean="0">
                <a:solidFill>
                  <a:schemeClr val="bg1"/>
                </a:solidFill>
                <a:latin typeface="Noto Sans" panose="020B0604020202020204" charset="0"/>
                <a:ea typeface="Noto Sans" panose="020B0604020202020204" charset="0"/>
              </a:rPr>
              <a:t> ở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ống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BN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sẽ</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thấy</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giảm</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đau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và</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dễ</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chịu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khi</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có</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mủ</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chảy</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ra</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ở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endParaRPr lang="en-US" sz="32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457200" lvl="1" indent="0" fontAlgn="base">
              <a:spcBef>
                <a:spcPts val="0"/>
              </a:spcBef>
              <a:buFont typeface="Arial" pitchFamily="34" charset="0"/>
              <a:buNone/>
            </a:pPr>
            <a:endParaRPr lang="en-US" sz="3200" dirty="0" smtClean="0">
              <a:solidFill>
                <a:schemeClr val="bg1"/>
              </a:solidFill>
              <a:latin typeface="Noto Sans" panose="020B0604020202020204" charset="0"/>
              <a:ea typeface="Noto Sans" panose="020B0604020202020204" charset="0"/>
              <a:cs typeface="Times New Roman" panose="02020603050405020304" pitchFamily="18" charset="0"/>
            </a:endParaRPr>
          </a:p>
        </p:txBody>
      </p:sp>
    </p:spTree>
    <p:extLst>
      <p:ext uri="{BB962C8B-B14F-4D97-AF65-F5344CB8AC3E}">
        <p14:creationId xmlns:p14="http://schemas.microsoft.com/office/powerpoint/2010/main" val="42204003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thực</a:t>
            </a:r>
            <a:r>
              <a:rPr lang="en-GB" sz="6000" dirty="0" smtClean="0">
                <a:solidFill>
                  <a:srgbClr val="FFFFFF"/>
                </a:solidFill>
                <a:latin typeface="Open Sans Bold"/>
              </a:rPr>
              <a:t> </a:t>
            </a:r>
            <a:r>
              <a:rPr lang="en-GB" sz="6000" dirty="0" err="1" smtClean="0">
                <a:solidFill>
                  <a:srgbClr val="FFFFFF"/>
                </a:solidFill>
                <a:latin typeface="Open Sans Bold"/>
              </a:rPr>
              <a:t>thể</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3149" y="3467100"/>
            <a:ext cx="7550451" cy="5519334"/>
          </a:xfrm>
          <a:prstGeom prst="rect">
            <a:avLst/>
          </a:prstGeom>
        </p:spPr>
      </p:pic>
      <p:sp>
        <p:nvSpPr>
          <p:cNvPr id="5" name="Rectangle 4"/>
          <p:cNvSpPr/>
          <p:nvPr/>
        </p:nvSpPr>
        <p:spPr>
          <a:xfrm>
            <a:off x="381000" y="3839816"/>
            <a:ext cx="8229600" cy="2400657"/>
          </a:xfrm>
          <a:prstGeom prst="rect">
            <a:avLst/>
          </a:prstGeom>
        </p:spPr>
        <p:txBody>
          <a:bodyPr wrap="square">
            <a:spAutoFit/>
          </a:bodyPr>
          <a:lstStyle/>
          <a:p>
            <a:r>
              <a:rPr lang="en-US" sz="3000" dirty="0" err="1">
                <a:solidFill>
                  <a:schemeClr val="bg1"/>
                </a:solidFill>
                <a:latin typeface="Noto Sans" panose="020B0604020202020204" charset="0"/>
                <a:ea typeface="Noto Sans" panose="020B0604020202020204" charset="0"/>
              </a:rPr>
              <a:t>Nhìn</a:t>
            </a:r>
            <a:r>
              <a:rPr lang="en-US" sz="3000" dirty="0">
                <a:solidFill>
                  <a:schemeClr val="bg1"/>
                </a:solidFill>
                <a:latin typeface="Noto Sans" panose="020B0604020202020204" charset="0"/>
                <a:ea typeface="Noto Sans" panose="020B0604020202020204" charset="0"/>
              </a:rPr>
              <a:t> : </a:t>
            </a:r>
            <a:r>
              <a:rPr lang="en-US" sz="3000" dirty="0" err="1">
                <a:solidFill>
                  <a:schemeClr val="bg1"/>
                </a:solidFill>
                <a:latin typeface="Noto Sans" panose="020B0604020202020204" charset="0"/>
                <a:ea typeface="Noto Sans" panose="020B0604020202020204" charset="0"/>
              </a:rPr>
              <a:t>Khối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sưng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đỏ</a:t>
            </a:r>
            <a:r>
              <a:rPr lang="en-US" sz="3000" dirty="0">
                <a:solidFill>
                  <a:schemeClr val="bg1"/>
                </a:solidFill>
                <a:latin typeface="Noto Sans" panose="020B0604020202020204" charset="0"/>
                <a:ea typeface="Noto Sans" panose="020B0604020202020204" charset="0"/>
              </a:rPr>
              <a:t> 12h  </a:t>
            </a:r>
            <a:r>
              <a:rPr lang="en-US" sz="3000" dirty="0" err="1">
                <a:solidFill>
                  <a:schemeClr val="bg1"/>
                </a:solidFill>
                <a:latin typeface="Noto Sans" panose="020B0604020202020204" charset="0"/>
                <a:ea typeface="Noto Sans" panose="020B0604020202020204" charset="0"/>
              </a:rPr>
              <a:t>cạnh</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hậu</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môn</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cách</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hậu</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môn</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khoảng</a:t>
            </a:r>
            <a:r>
              <a:rPr lang="en-US" sz="3000" dirty="0">
                <a:solidFill>
                  <a:schemeClr val="bg1"/>
                </a:solidFill>
                <a:latin typeface="Noto Sans" panose="020B0604020202020204" charset="0"/>
                <a:ea typeface="Noto Sans" panose="020B0604020202020204" charset="0"/>
              </a:rPr>
              <a:t> 2cm, </a:t>
            </a:r>
            <a:r>
              <a:rPr lang="en-US" sz="3000" dirty="0" err="1">
                <a:solidFill>
                  <a:schemeClr val="bg1"/>
                </a:solidFill>
                <a:latin typeface="Noto Sans" panose="020B0604020202020204" charset="0"/>
                <a:ea typeface="Noto Sans" panose="020B0604020202020204" charset="0"/>
              </a:rPr>
              <a:t>rỉ</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dịch</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vàng</a:t>
            </a:r>
            <a:r>
              <a:rPr lang="en-US" sz="3000" dirty="0">
                <a:solidFill>
                  <a:schemeClr val="bg1"/>
                </a:solidFill>
                <a:latin typeface="Noto Sans" panose="020B0604020202020204" charset="0"/>
                <a:ea typeface="Noto Sans" panose="020B0604020202020204" charset="0"/>
              </a:rPr>
              <a:t>,</a:t>
            </a:r>
          </a:p>
          <a:p>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Xung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quanh</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hậu</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môn</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không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sẹo</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mổ</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cũ</a:t>
            </a:r>
            <a:r>
              <a:rPr lang="en-US" sz="3000" dirty="0">
                <a:solidFill>
                  <a:schemeClr val="bg1"/>
                </a:solidFill>
                <a:latin typeface="Noto Sans" panose="020B0604020202020204" charset="0"/>
                <a:ea typeface="Noto Sans" panose="020B0604020202020204" charset="0"/>
              </a:rPr>
              <a:t>. </a:t>
            </a:r>
            <a:endParaRPr lang="en-US" sz="3000" dirty="0" smtClean="0">
              <a:solidFill>
                <a:schemeClr val="bg1"/>
              </a:solidFill>
              <a:latin typeface="Noto Sans" panose="020B0604020202020204" charset="0"/>
              <a:ea typeface="Noto Sans" panose="020B0604020202020204" charset="0"/>
            </a:endParaRPr>
          </a:p>
          <a:p>
            <a:r>
              <a:rPr lang="en-GB" sz="3000" dirty="0" err="1" smtClean="0">
                <a:solidFill>
                  <a:schemeClr val="bg1"/>
                </a:solidFill>
                <a:latin typeface="Noto Sans" panose="020B0604020202020204" charset="0"/>
                <a:ea typeface="Noto Sans" panose="020B0604020202020204" charset="0"/>
              </a:rPr>
              <a:t>Sờ</a:t>
            </a:r>
            <a:r>
              <a:rPr lang="en-GB" sz="3000" dirty="0" smtClean="0">
                <a:solidFill>
                  <a:schemeClr val="bg1"/>
                </a:solidFill>
                <a:latin typeface="Noto Sans" panose="020B0604020202020204" charset="0"/>
                <a:ea typeface="Noto Sans" panose="020B0604020202020204" charset="0"/>
              </a:rPr>
              <a:t>: </a:t>
            </a:r>
            <a:r>
              <a:rPr lang="en-GB" sz="3000" dirty="0" err="1" smtClean="0">
                <a:solidFill>
                  <a:schemeClr val="bg1"/>
                </a:solidFill>
                <a:latin typeface="Noto Sans" panose="020B0604020202020204" charset="0"/>
                <a:ea typeface="Noto Sans" panose="020B0604020202020204" charset="0"/>
              </a:rPr>
              <a:t>khối</a:t>
            </a:r>
            <a:r>
              <a:rPr lang="en-GB" sz="3000" dirty="0" smtClean="0">
                <a:solidFill>
                  <a:schemeClr val="bg1"/>
                </a:solidFill>
                <a:latin typeface="Noto Sans" panose="020B0604020202020204" charset="0"/>
                <a:ea typeface="Noto Sans" panose="020B0604020202020204" charset="0"/>
              </a:rPr>
              <a:t> </a:t>
            </a:r>
            <a:r>
              <a:rPr lang="en-GB" sz="3000" dirty="0" err="1" smtClean="0">
                <a:solidFill>
                  <a:schemeClr val="bg1"/>
                </a:solidFill>
                <a:latin typeface="Noto Sans" panose="020B0604020202020204" charset="0"/>
                <a:ea typeface="Noto Sans" panose="020B0604020202020204" charset="0"/>
              </a:rPr>
              <a:t>căng</a:t>
            </a:r>
            <a:r>
              <a:rPr lang="en-GB" sz="3000" dirty="0" smtClean="0">
                <a:solidFill>
                  <a:schemeClr val="bg1"/>
                </a:solidFill>
                <a:latin typeface="Noto Sans" panose="020B0604020202020204" charset="0"/>
                <a:ea typeface="Noto Sans" panose="020B0604020202020204" charset="0"/>
              </a:rPr>
              <a:t>, </a:t>
            </a:r>
            <a:r>
              <a:rPr lang="en-GB" sz="3000" dirty="0" err="1" smtClean="0">
                <a:solidFill>
                  <a:schemeClr val="bg1"/>
                </a:solidFill>
                <a:latin typeface="Noto Sans" panose="020B0604020202020204" charset="0"/>
                <a:ea typeface="Noto Sans" panose="020B0604020202020204" charset="0"/>
              </a:rPr>
              <a:t>phập</a:t>
            </a:r>
            <a:r>
              <a:rPr lang="en-GB" sz="3000" dirty="0" smtClean="0">
                <a:solidFill>
                  <a:schemeClr val="bg1"/>
                </a:solidFill>
                <a:latin typeface="Noto Sans" panose="020B0604020202020204" charset="0"/>
                <a:ea typeface="Noto Sans" panose="020B0604020202020204" charset="0"/>
              </a:rPr>
              <a:t> </a:t>
            </a:r>
            <a:r>
              <a:rPr lang="en-GB" sz="3000" dirty="0" err="1" smtClean="0">
                <a:solidFill>
                  <a:schemeClr val="bg1"/>
                </a:solidFill>
                <a:latin typeface="Noto Sans" panose="020B0604020202020204" charset="0"/>
                <a:ea typeface="Noto Sans" panose="020B0604020202020204" charset="0"/>
              </a:rPr>
              <a:t>phều</a:t>
            </a:r>
            <a:r>
              <a:rPr lang="en-GB" sz="3000" dirty="0" smtClean="0">
                <a:solidFill>
                  <a:schemeClr val="bg1"/>
                </a:solidFill>
                <a:latin typeface="Noto Sans" panose="020B0604020202020204" charset="0"/>
                <a:ea typeface="Noto Sans" panose="020B0604020202020204" charset="0"/>
              </a:rPr>
              <a:t>, </a:t>
            </a:r>
            <a:r>
              <a:rPr lang="en-GB" sz="3000" dirty="0" err="1" smtClean="0">
                <a:solidFill>
                  <a:schemeClr val="bg1"/>
                </a:solidFill>
                <a:latin typeface="Noto Sans" panose="020B0604020202020204" charset="0"/>
                <a:ea typeface="Noto Sans" panose="020B0604020202020204" charset="0"/>
              </a:rPr>
              <a:t>sờ</a:t>
            </a:r>
            <a:r>
              <a:rPr lang="en-GB" sz="3000" dirty="0" smtClean="0">
                <a:solidFill>
                  <a:schemeClr val="bg1"/>
                </a:solidFill>
                <a:latin typeface="Noto Sans" panose="020B0604020202020204" charset="0"/>
                <a:ea typeface="Noto Sans" panose="020B0604020202020204" charset="0"/>
              </a:rPr>
              <a:t> </a:t>
            </a:r>
            <a:r>
              <a:rPr lang="en-GB" sz="3000" dirty="0" err="1" smtClean="0">
                <a:solidFill>
                  <a:schemeClr val="bg1"/>
                </a:solidFill>
                <a:latin typeface="Noto Sans" panose="020B0604020202020204" charset="0"/>
                <a:ea typeface="Noto Sans" panose="020B0604020202020204" charset="0"/>
              </a:rPr>
              <a:t>đau</a:t>
            </a:r>
            <a:r>
              <a:rPr lang="en-GB" sz="3000" dirty="0" smtClean="0">
                <a:solidFill>
                  <a:schemeClr val="bg1"/>
                </a:solidFill>
                <a:latin typeface="Noto Sans" panose="020B0604020202020204" charset="0"/>
                <a:ea typeface="Noto Sans" panose="020B0604020202020204" charset="0"/>
              </a:rPr>
              <a:t>, </a:t>
            </a:r>
            <a:r>
              <a:rPr lang="en-GB" sz="3000" dirty="0" err="1" smtClean="0">
                <a:solidFill>
                  <a:schemeClr val="bg1"/>
                </a:solidFill>
                <a:latin typeface="Noto Sans" panose="020B0604020202020204" charset="0"/>
                <a:ea typeface="Noto Sans" panose="020B0604020202020204" charset="0"/>
              </a:rPr>
              <a:t>nóng</a:t>
            </a:r>
            <a:r>
              <a:rPr lang="en-GB" sz="3000" dirty="0" smtClean="0">
                <a:solidFill>
                  <a:schemeClr val="bg1"/>
                </a:solidFill>
                <a:latin typeface="Noto Sans" panose="020B0604020202020204" charset="0"/>
                <a:ea typeface="Noto Sans" panose="020B0604020202020204" charset="0"/>
              </a:rPr>
              <a:t>.</a:t>
            </a:r>
            <a:endParaRPr lang="en-US" sz="3000" dirty="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40729338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055" r="2495" b="10055"/>
          <a:stretch>
            <a:fillRect/>
          </a:stretch>
        </p:blipFill>
        <p:spPr>
          <a:xfrm>
            <a:off x="9923125" y="0"/>
            <a:ext cx="8364875" cy="10287000"/>
          </a:xfrm>
          <a:prstGeom prst="rect">
            <a:avLst/>
          </a:prstGeom>
        </p:spPr>
      </p:pic>
      <p:sp>
        <p:nvSpPr>
          <p:cNvPr id="3" name="TextBox 3"/>
          <p:cNvSpPr txBox="1"/>
          <p:nvPr/>
        </p:nvSpPr>
        <p:spPr>
          <a:xfrm>
            <a:off x="1981200" y="1866900"/>
            <a:ext cx="4776978" cy="939231"/>
          </a:xfrm>
          <a:prstGeom prst="rect">
            <a:avLst/>
          </a:prstGeom>
        </p:spPr>
        <p:txBody>
          <a:bodyPr lIns="0" tIns="0" rIns="0" bIns="0" rtlCol="0" anchor="t">
            <a:spAutoFit/>
          </a:bodyPr>
          <a:lstStyle/>
          <a:p>
            <a:pPr>
              <a:lnSpc>
                <a:spcPts val="7680"/>
              </a:lnSpc>
            </a:pPr>
            <a:r>
              <a:rPr lang="en-US" sz="6000" dirty="0" err="1">
                <a:solidFill>
                  <a:schemeClr val="accent5">
                    <a:lumMod val="75000"/>
                  </a:schemeClr>
                </a:solidFill>
                <a:latin typeface="Open Sans Bold"/>
              </a:rPr>
              <a:t>Nội</a:t>
            </a:r>
            <a:r>
              <a:rPr lang="en-US" sz="6000" dirty="0">
                <a:solidFill>
                  <a:schemeClr val="accent5">
                    <a:lumMod val="75000"/>
                  </a:schemeClr>
                </a:solidFill>
                <a:latin typeface="Open Sans Bold"/>
              </a:rPr>
              <a:t> dung</a:t>
            </a:r>
          </a:p>
        </p:txBody>
      </p:sp>
      <p:sp>
        <p:nvSpPr>
          <p:cNvPr id="4" name="TextBox 4"/>
          <p:cNvSpPr txBox="1"/>
          <p:nvPr/>
        </p:nvSpPr>
        <p:spPr>
          <a:xfrm>
            <a:off x="1981200" y="3390900"/>
            <a:ext cx="7714129" cy="6565900"/>
          </a:xfrm>
          <a:prstGeom prst="rect">
            <a:avLst/>
          </a:prstGeom>
        </p:spPr>
        <p:txBody>
          <a:bodyPr wrap="square" lIns="0" tIns="0" rIns="0" bIns="0" rtlCol="0" anchor="t">
            <a:spAutoFit/>
          </a:bodyPr>
          <a:lstStyle/>
          <a:p>
            <a:pPr marL="863599" lvl="1" indent="-431800">
              <a:lnSpc>
                <a:spcPts val="6359"/>
              </a:lnSpc>
              <a:buFont typeface="Arial"/>
              <a:buChar char="•"/>
            </a:pPr>
            <a:r>
              <a:rPr lang="en-GB" sz="3999" dirty="0" smtClean="0">
                <a:solidFill>
                  <a:srgbClr val="000000"/>
                </a:solidFill>
                <a:latin typeface="Noto Sans"/>
              </a:rPr>
              <a:t>ĐẠI CƯƠNG</a:t>
            </a:r>
            <a:endParaRPr lang="en-US" sz="3999" dirty="0">
              <a:solidFill>
                <a:srgbClr val="000000"/>
              </a:solidFill>
              <a:latin typeface="Noto Sans"/>
            </a:endParaRPr>
          </a:p>
          <a:p>
            <a:pPr marL="863599" lvl="1" indent="-431800">
              <a:lnSpc>
                <a:spcPts val="6359"/>
              </a:lnSpc>
              <a:buFont typeface="Arial"/>
              <a:buChar char="•"/>
            </a:pPr>
            <a:r>
              <a:rPr lang="en-GB" sz="3999" dirty="0" smtClean="0">
                <a:solidFill>
                  <a:srgbClr val="000000"/>
                </a:solidFill>
                <a:latin typeface="Noto Sans"/>
              </a:rPr>
              <a:t>NGUYÊN NHÂN</a:t>
            </a:r>
            <a:endParaRPr lang="en-US" sz="3999" dirty="0">
              <a:solidFill>
                <a:srgbClr val="000000"/>
              </a:solidFill>
              <a:latin typeface="Noto Sans"/>
            </a:endParaRPr>
          </a:p>
          <a:p>
            <a:pPr marL="863599" lvl="1" indent="-431800">
              <a:lnSpc>
                <a:spcPts val="6359"/>
              </a:lnSpc>
              <a:buFont typeface="Arial"/>
              <a:buChar char="•"/>
            </a:pPr>
            <a:r>
              <a:rPr lang="en-GB" sz="3999" dirty="0" smtClean="0">
                <a:solidFill>
                  <a:srgbClr val="000000"/>
                </a:solidFill>
                <a:latin typeface="Noto Sans"/>
              </a:rPr>
              <a:t>PHÂN LOẠI</a:t>
            </a:r>
            <a:endParaRPr lang="en-US" sz="3999" dirty="0" smtClean="0">
              <a:solidFill>
                <a:srgbClr val="000000"/>
              </a:solidFill>
              <a:latin typeface="Noto Sans"/>
            </a:endParaRPr>
          </a:p>
          <a:p>
            <a:pPr marL="863599" lvl="1" indent="-431800">
              <a:lnSpc>
                <a:spcPts val="6359"/>
              </a:lnSpc>
              <a:buFont typeface="Arial"/>
              <a:buChar char="•"/>
            </a:pPr>
            <a:r>
              <a:rPr lang="en-GB" sz="3999" dirty="0" smtClean="0">
                <a:solidFill>
                  <a:srgbClr val="000000"/>
                </a:solidFill>
                <a:latin typeface="Noto Sans"/>
              </a:rPr>
              <a:t>LÂM SÀNG</a:t>
            </a:r>
            <a:endParaRPr lang="en-US" sz="3999" dirty="0">
              <a:solidFill>
                <a:srgbClr val="000000"/>
              </a:solidFill>
              <a:latin typeface="Noto Sans"/>
            </a:endParaRPr>
          </a:p>
          <a:p>
            <a:pPr marL="863599" lvl="1" indent="-431800">
              <a:lnSpc>
                <a:spcPts val="6359"/>
              </a:lnSpc>
              <a:buFont typeface="Arial"/>
              <a:buChar char="•"/>
            </a:pPr>
            <a:r>
              <a:rPr lang="en-GB" sz="3999" dirty="0" smtClean="0">
                <a:solidFill>
                  <a:srgbClr val="000000"/>
                </a:solidFill>
                <a:latin typeface="Noto Sans"/>
              </a:rPr>
              <a:t>CẬN LÂM SÀNG</a:t>
            </a:r>
            <a:endParaRPr lang="en-US" sz="3999" dirty="0">
              <a:solidFill>
                <a:srgbClr val="000000"/>
              </a:solidFill>
              <a:latin typeface="Noto Sans"/>
            </a:endParaRPr>
          </a:p>
          <a:p>
            <a:pPr marL="863599" lvl="1" indent="-431800">
              <a:lnSpc>
                <a:spcPts val="6359"/>
              </a:lnSpc>
              <a:buFont typeface="Arial"/>
              <a:buChar char="•"/>
            </a:pPr>
            <a:r>
              <a:rPr lang="en-US" sz="3999" dirty="0" smtClean="0">
                <a:solidFill>
                  <a:srgbClr val="000000"/>
                </a:solidFill>
                <a:latin typeface="Noto Sans"/>
              </a:rPr>
              <a:t>CHẨN ĐOÁN PHÂN BIỆT</a:t>
            </a:r>
          </a:p>
          <a:p>
            <a:pPr marL="863599" lvl="1" indent="-431800">
              <a:lnSpc>
                <a:spcPts val="6359"/>
              </a:lnSpc>
              <a:buFont typeface="Arial"/>
              <a:buChar char="•"/>
            </a:pPr>
            <a:r>
              <a:rPr lang="en-GB" sz="3999" dirty="0" smtClean="0">
                <a:solidFill>
                  <a:srgbClr val="000000"/>
                </a:solidFill>
                <a:latin typeface="Noto Sans"/>
              </a:rPr>
              <a:t>CHẨN ĐOÁN NGUYÊN NHÂN</a:t>
            </a:r>
          </a:p>
          <a:p>
            <a:pPr marL="863599" lvl="1" indent="-431800">
              <a:lnSpc>
                <a:spcPts val="6359"/>
              </a:lnSpc>
              <a:buFont typeface="Arial"/>
              <a:buChar char="•"/>
            </a:pPr>
            <a:r>
              <a:rPr lang="en-GB" sz="3999" dirty="0" smtClean="0">
                <a:solidFill>
                  <a:srgbClr val="000000"/>
                </a:solidFill>
                <a:latin typeface="Noto Sans"/>
              </a:rPr>
              <a:t>ĐIỀU TRỊ</a:t>
            </a:r>
            <a:endParaRPr lang="en-US" sz="3999" dirty="0">
              <a:solidFill>
                <a:srgbClr val="000000"/>
              </a:solidFill>
              <a:latin typeface="Noto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thực</a:t>
            </a:r>
            <a:r>
              <a:rPr lang="en-GB" sz="6000" dirty="0" smtClean="0">
                <a:solidFill>
                  <a:srgbClr val="FFFFFF"/>
                </a:solidFill>
                <a:latin typeface="Open Sans Bold"/>
              </a:rPr>
              <a:t> </a:t>
            </a:r>
            <a:r>
              <a:rPr lang="en-GB" sz="6000" dirty="0" err="1" smtClean="0">
                <a:solidFill>
                  <a:srgbClr val="FFFFFF"/>
                </a:solidFill>
                <a:latin typeface="Open Sans Bold"/>
              </a:rPr>
              <a:t>thể</a:t>
            </a:r>
            <a:r>
              <a:rPr lang="en-GB" sz="6000" dirty="0" smtClean="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sp>
        <p:nvSpPr>
          <p:cNvPr id="9" name="Content Placeholder 2">
            <a:extLst>
              <a:ext uri="{FF2B5EF4-FFF2-40B4-BE49-F238E27FC236}">
                <a16:creationId xmlns:a16="http://schemas.microsoft.com/office/drawing/2014/main" id="{5F4F27A6-E42D-424A-B481-492EFDDD7A05}"/>
              </a:ext>
            </a:extLst>
          </p:cNvPr>
          <p:cNvSpPr txBox="1">
            <a:spLocks/>
          </p:cNvSpPr>
          <p:nvPr/>
        </p:nvSpPr>
        <p:spPr>
          <a:xfrm>
            <a:off x="381000" y="2737441"/>
            <a:ext cx="15133737" cy="60370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fontAlgn="base">
              <a:spcBef>
                <a:spcPts val="0"/>
              </a:spcBef>
              <a:buFont typeface="Arial" pitchFamily="34" charset="0"/>
              <a:buNone/>
            </a:pPr>
            <a:endParaRPr lang="en-US" sz="3200" dirty="0" smtClean="0">
              <a:solidFill>
                <a:schemeClr val="bg1"/>
              </a:solidFill>
              <a:latin typeface="Noto Sans" panose="020B0604020202020204" charset="0"/>
              <a:ea typeface="Noto Sans" panose="020B0604020202020204" charset="0"/>
            </a:endParaRPr>
          </a:p>
          <a:p>
            <a:pPr marL="457200" lvl="1" indent="0" fontAlgn="base">
              <a:spcBef>
                <a:spcPts val="0"/>
              </a:spcBef>
              <a:buFont typeface="Arial" pitchFamily="34" charset="0"/>
              <a:buNone/>
            </a:pPr>
            <a:endParaRPr lang="vi-VN" sz="3200" dirty="0" smtClean="0">
              <a:solidFill>
                <a:schemeClr val="bg1"/>
              </a:solidFill>
              <a:latin typeface="Noto Sans" panose="020B0604020202020204" charset="0"/>
              <a:ea typeface="Noto Sans" panose="020B0604020202020204" charset="0"/>
            </a:endParaRPr>
          </a:p>
          <a:p>
            <a:pPr fontAlgn="base">
              <a:spcBef>
                <a:spcPts val="0"/>
              </a:spcBef>
            </a:pPr>
            <a:r>
              <a:rPr lang="en-US" dirty="0" err="1" smtClean="0">
                <a:solidFill>
                  <a:schemeClr val="bg1"/>
                </a:solidFill>
                <a:latin typeface="Noto Sans" panose="020B0604020202020204" charset="0"/>
                <a:ea typeface="Noto Sans" panose="020B0604020202020204" charset="0"/>
              </a:rPr>
              <a:t>Với</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rò</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hậu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môn</a:t>
            </a:r>
            <a:r>
              <a:rPr lang="en-US" dirty="0" smtClean="0">
                <a:solidFill>
                  <a:schemeClr val="bg1"/>
                </a:solidFill>
                <a:latin typeface="Noto Sans" panose="020B0604020202020204" charset="0"/>
                <a:ea typeface="Noto Sans" panose="020B0604020202020204" charset="0"/>
              </a:rPr>
              <a:t>: </a:t>
            </a:r>
          </a:p>
          <a:p>
            <a:pPr marL="457200" lvl="1" indent="0" fontAlgn="base">
              <a:spcBef>
                <a:spcPts val="0"/>
              </a:spcBef>
              <a:buFont typeface="Arial" pitchFamily="34" charset="0"/>
              <a:buNone/>
            </a:pP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Nhìn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xung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quanh</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hậu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môn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tìm</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lỗ</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rò</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ngoài</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xác</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định</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số</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lượng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vị</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trí</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hướng</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mấy</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giờ</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cách</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rìa</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hậu</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môn</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bao</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nhiêu</a:t>
            </a:r>
            <a:r>
              <a:rPr lang="en-US" sz="3200" dirty="0" smtClean="0">
                <a:solidFill>
                  <a:schemeClr val="bg1"/>
                </a:solidFill>
                <a:latin typeface="Noto Sans" panose="020B0604020202020204" charset="0"/>
                <a:ea typeface="Noto Sans" panose="020B0604020202020204" charset="0"/>
              </a:rPr>
              <a:t> cm), </a:t>
            </a:r>
            <a:r>
              <a:rPr lang="en-US" sz="3200" dirty="0" err="1" smtClean="0">
                <a:solidFill>
                  <a:schemeClr val="bg1"/>
                </a:solidFill>
                <a:latin typeface="Noto Sans" panose="020B0604020202020204" charset="0"/>
                <a:ea typeface="Noto Sans" panose="020B0604020202020204" charset="0"/>
              </a:rPr>
              <a:t>rỉ</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dịch</a:t>
            </a:r>
            <a:r>
              <a:rPr lang="en-US" sz="3200" dirty="0" smtClean="0">
                <a:solidFill>
                  <a:schemeClr val="bg1"/>
                </a:solidFill>
                <a:latin typeface="Noto Sans" panose="020B0604020202020204" charset="0"/>
                <a:ea typeface="Noto Sans" panose="020B0604020202020204" charset="0"/>
              </a:rPr>
              <a:t>/ </a:t>
            </a:r>
            <a:r>
              <a:rPr lang="en-US" sz="3200" dirty="0" err="1" smtClean="0">
                <a:solidFill>
                  <a:schemeClr val="bg1"/>
                </a:solidFill>
                <a:latin typeface="Noto Sans" panose="020B0604020202020204" charset="0"/>
                <a:ea typeface="Noto Sans" panose="020B0604020202020204" charset="0"/>
              </a:rPr>
              <a:t>mủ</a:t>
            </a:r>
            <a:r>
              <a:rPr lang="en-US" sz="3200" dirty="0" smtClean="0">
                <a:solidFill>
                  <a:schemeClr val="bg1"/>
                </a:solidFill>
                <a:latin typeface="Noto Sans" panose="020B0604020202020204" charset="0"/>
                <a:ea typeface="Noto Sans" panose="020B0604020202020204" charset="0"/>
              </a:rPr>
              <a:t>,…</a:t>
            </a:r>
          </a:p>
          <a:p>
            <a:pPr marL="0" indent="0" fontAlgn="base">
              <a:spcBef>
                <a:spcPts val="0"/>
              </a:spcBef>
              <a:buFont typeface="Arial" pitchFamily="34" charset="0"/>
              <a:buNone/>
            </a:pPr>
            <a:r>
              <a:rPr lang="en-US" dirty="0" smtClean="0">
                <a:solidFill>
                  <a:schemeClr val="bg1"/>
                </a:solidFill>
                <a:latin typeface="Noto Sans" panose="020B0604020202020204" charset="0"/>
                <a:ea typeface="Noto Sans" panose="020B0604020202020204" charset="0"/>
              </a:rPr>
              <a:t>	+</a:t>
            </a:r>
            <a:r>
              <a:rPr lang="vi-VN" dirty="0" smtClean="0">
                <a:solidFill>
                  <a:schemeClr val="bg1"/>
                </a:solidFill>
                <a:latin typeface="Noto Sans" panose="020B0604020202020204" charset="0"/>
                <a:ea typeface="Noto Sans" panose="020B0604020202020204" charset="0"/>
              </a:rPr>
              <a:t>Khám bằng 2 ngón tay: </a:t>
            </a:r>
            <a:r>
              <a:rPr lang="en-US" dirty="0" err="1" smtClean="0">
                <a:solidFill>
                  <a:schemeClr val="bg1"/>
                </a:solidFill>
                <a:latin typeface="Noto Sans" panose="020B0604020202020204" charset="0"/>
                <a:ea typeface="Noto Sans" panose="020B0604020202020204" charset="0"/>
              </a:rPr>
              <a:t>ngón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cái</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bên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ngoài</a:t>
            </a:r>
            <a:r>
              <a:rPr lang="en-US" dirty="0" smtClean="0">
                <a:solidFill>
                  <a:schemeClr val="bg1"/>
                </a:solidFill>
                <a:latin typeface="Noto Sans" panose="020B0604020202020204" charset="0"/>
                <a:ea typeface="Noto Sans" panose="020B0604020202020204" charset="0"/>
              </a:rPr>
              <a:t>, </a:t>
            </a:r>
            <a:r>
              <a:rPr lang="vi-VN" dirty="0" smtClean="0">
                <a:solidFill>
                  <a:schemeClr val="bg1"/>
                </a:solidFill>
                <a:latin typeface="Noto Sans" panose="020B0604020202020204" charset="0"/>
                <a:ea typeface="Noto Sans" panose="020B0604020202020204" charset="0"/>
              </a:rPr>
              <a:t>ngón trỏ trong hậu mô</a:t>
            </a:r>
            <a:r>
              <a:rPr lang="en-US" dirty="0" smtClean="0">
                <a:solidFill>
                  <a:schemeClr val="bg1"/>
                </a:solidFill>
                <a:latin typeface="Noto Sans" panose="020B0604020202020204" charset="0"/>
                <a:ea typeface="Noto Sans" panose="020B0604020202020204" charset="0"/>
              </a:rPr>
              <a:t>n</a:t>
            </a:r>
          </a:p>
          <a:p>
            <a:pPr marL="0" indent="0" fontAlgn="base">
              <a:spcBef>
                <a:spcPts val="0"/>
              </a:spcBef>
              <a:buFont typeface="Arial" pitchFamily="34" charset="0"/>
              <a:buNone/>
            </a:pPr>
            <a:endParaRPr lang="en-US" dirty="0" smtClean="0">
              <a:solidFill>
                <a:schemeClr val="bg1"/>
              </a:solidFill>
              <a:latin typeface="Noto Sans" panose="020B0604020202020204" charset="0"/>
              <a:ea typeface="Noto Sans" panose="020B0604020202020204" charset="0"/>
            </a:endParaRPr>
          </a:p>
          <a:p>
            <a:pPr marL="0" indent="0" fontAlgn="base">
              <a:spcBef>
                <a:spcPts val="0"/>
              </a:spcBef>
              <a:buFont typeface="Arial" pitchFamily="34" charset="0"/>
              <a:buNone/>
            </a:pPr>
            <a:r>
              <a:rPr lang="en-US" dirty="0" smtClean="0">
                <a:solidFill>
                  <a:schemeClr val="bg1"/>
                </a:solidFill>
                <a:latin typeface="Noto Sans" panose="020B0604020202020204" charset="0"/>
                <a:ea typeface="Noto Sans" panose="020B0604020202020204" charset="0"/>
              </a:rPr>
              <a:t>=&gt; </a:t>
            </a:r>
            <a:r>
              <a:rPr lang="en-US" dirty="0" err="1" smtClean="0">
                <a:solidFill>
                  <a:schemeClr val="bg1"/>
                </a:solidFill>
                <a:latin typeface="Noto Sans" panose="020B0604020202020204" charset="0"/>
                <a:ea typeface="Noto Sans" panose="020B0604020202020204" charset="0"/>
              </a:rPr>
              <a:t>Xác</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định</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vị</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trí</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thừng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xơ</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đi</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theo</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hướng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nào</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nhiều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hướng</a:t>
            </a:r>
            <a:r>
              <a:rPr lang="en-US" dirty="0" smtClean="0">
                <a:solidFill>
                  <a:schemeClr val="bg1"/>
                </a:solidFill>
                <a:latin typeface="Noto Sans" panose="020B0604020202020204" charset="0"/>
                <a:ea typeface="Noto Sans" panose="020B0604020202020204" charset="0"/>
              </a:rPr>
              <a:t>=&gt;</a:t>
            </a:r>
            <a:r>
              <a:rPr lang="en-US" dirty="0" err="1" smtClean="0">
                <a:solidFill>
                  <a:schemeClr val="bg1"/>
                </a:solidFill>
                <a:latin typeface="Noto Sans" panose="020B0604020202020204" charset="0"/>
                <a:ea typeface="Noto Sans" panose="020B0604020202020204" charset="0"/>
              </a:rPr>
              <a:t>có</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đường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rò</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thứ</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phát</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xác</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định</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lỗ</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rò</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trong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dựa</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trên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cảm</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giác</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dọc</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theo</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đường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rò</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đến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điểm</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tận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cùng</a:t>
            </a:r>
            <a:r>
              <a:rPr lang="en-US" dirty="0" smtClean="0">
                <a:solidFill>
                  <a:schemeClr val="bg1"/>
                </a:solidFill>
                <a:latin typeface="Noto Sans" panose="020B0604020202020204" charset="0"/>
                <a:ea typeface="Noto Sans" panose="020B0604020202020204" charset="0"/>
              </a:rPr>
              <a:t>.</a:t>
            </a:r>
            <a:endParaRPr lang="en-US" dirty="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26617249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thực</a:t>
            </a:r>
            <a:r>
              <a:rPr lang="en-GB" sz="6000" dirty="0" smtClean="0">
                <a:solidFill>
                  <a:srgbClr val="FFFFFF"/>
                </a:solidFill>
                <a:latin typeface="Open Sans Bold"/>
              </a:rPr>
              <a:t> </a:t>
            </a:r>
            <a:r>
              <a:rPr lang="en-GB" sz="6000" dirty="0" err="1" smtClean="0">
                <a:solidFill>
                  <a:srgbClr val="FFFFFF"/>
                </a:solidFill>
                <a:latin typeface="Open Sans Bold"/>
              </a:rPr>
              <a:t>thể</a:t>
            </a:r>
            <a:r>
              <a:rPr lang="en-GB" sz="6000" dirty="0" smtClean="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pic>
        <p:nvPicPr>
          <p:cNvPr id="10" name="Picture 9"/>
          <p:cNvPicPr>
            <a:picLocks noChangeAspect="1"/>
          </p:cNvPicPr>
          <p:nvPr/>
        </p:nvPicPr>
        <p:blipFill>
          <a:blip r:embed="rId3"/>
          <a:stretch>
            <a:fillRect/>
          </a:stretch>
        </p:blipFill>
        <p:spPr>
          <a:xfrm>
            <a:off x="9080404" y="3124336"/>
            <a:ext cx="6235796" cy="5359477"/>
          </a:xfrm>
          <a:prstGeom prst="rect">
            <a:avLst/>
          </a:prstGeom>
        </p:spPr>
      </p:pic>
      <p:sp>
        <p:nvSpPr>
          <p:cNvPr id="11" name="Content Placeholder 2">
            <a:extLst>
              <a:ext uri="{FF2B5EF4-FFF2-40B4-BE49-F238E27FC236}">
                <a16:creationId xmlns:a16="http://schemas.microsoft.com/office/drawing/2014/main" id="{5F4F27A6-E42D-424A-B481-492EFDDD7A05}"/>
              </a:ext>
            </a:extLst>
          </p:cNvPr>
          <p:cNvSpPr txBox="1">
            <a:spLocks/>
          </p:cNvSpPr>
          <p:nvPr/>
        </p:nvSpPr>
        <p:spPr>
          <a:xfrm>
            <a:off x="685800" y="3124336"/>
            <a:ext cx="15133737" cy="60370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fontAlgn="base">
              <a:spcBef>
                <a:spcPts val="0"/>
              </a:spcBef>
              <a:buFont typeface="Arial" pitchFamily="34" charset="0"/>
              <a:buNone/>
            </a:pPr>
            <a:endParaRPr lang="en-US" sz="3200" dirty="0" smtClean="0">
              <a:solidFill>
                <a:schemeClr val="bg1"/>
              </a:solidFill>
              <a:latin typeface="Noto Sans" panose="020B0604020202020204" charset="0"/>
              <a:ea typeface="Noto Sans" panose="020B0604020202020204" charset="0"/>
            </a:endParaRPr>
          </a:p>
          <a:p>
            <a:pPr marL="457200" lvl="1" indent="0" fontAlgn="base">
              <a:spcBef>
                <a:spcPts val="0"/>
              </a:spcBef>
              <a:buFont typeface="Arial" pitchFamily="34" charset="0"/>
              <a:buNone/>
            </a:pPr>
            <a:endParaRPr lang="vi-VN" sz="3200" dirty="0" smtClean="0">
              <a:solidFill>
                <a:schemeClr val="bg1"/>
              </a:solidFill>
              <a:latin typeface="Noto Sans" panose="020B0604020202020204" charset="0"/>
              <a:ea typeface="Noto Sans" panose="020B0604020202020204" charset="0"/>
            </a:endParaRPr>
          </a:p>
          <a:p>
            <a:pPr fontAlgn="base">
              <a:spcBef>
                <a:spcPts val="0"/>
              </a:spcBef>
            </a:pPr>
            <a:r>
              <a:rPr lang="en-GB" dirty="0" err="1" smtClean="0">
                <a:solidFill>
                  <a:schemeClr val="bg1"/>
                </a:solidFill>
                <a:latin typeface="Noto Sans" panose="020B0604020202020204" charset="0"/>
                <a:ea typeface="Noto Sans" panose="020B0604020202020204" charset="0"/>
              </a:rPr>
              <a:t>Lỗ</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rò</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hậu</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môn</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vị</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trí</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hướng</a:t>
            </a:r>
            <a:r>
              <a:rPr lang="en-GB" dirty="0" smtClean="0">
                <a:solidFill>
                  <a:schemeClr val="bg1"/>
                </a:solidFill>
                <a:latin typeface="Noto Sans" panose="020B0604020202020204" charset="0"/>
                <a:ea typeface="Noto Sans" panose="020B0604020202020204" charset="0"/>
              </a:rPr>
              <a:t> 5 </a:t>
            </a:r>
            <a:r>
              <a:rPr lang="en-GB" dirty="0" err="1" smtClean="0">
                <a:solidFill>
                  <a:schemeClr val="bg1"/>
                </a:solidFill>
                <a:latin typeface="Noto Sans" panose="020B0604020202020204" charset="0"/>
                <a:ea typeface="Noto Sans" panose="020B0604020202020204" charset="0"/>
              </a:rPr>
              <a:t>giờ</a:t>
            </a:r>
            <a:endParaRPr lang="en-GB" dirty="0">
              <a:solidFill>
                <a:schemeClr val="bg1"/>
              </a:solidFill>
              <a:latin typeface="Noto Sans" panose="020B0604020202020204" charset="0"/>
              <a:ea typeface="Noto Sans" panose="020B0604020202020204" charset="0"/>
            </a:endParaRPr>
          </a:p>
          <a:p>
            <a:pPr fontAlgn="base">
              <a:spcBef>
                <a:spcPts val="0"/>
              </a:spcBef>
            </a:pPr>
            <a:r>
              <a:rPr lang="en-GB" dirty="0" err="1" smtClean="0">
                <a:solidFill>
                  <a:schemeClr val="bg1"/>
                </a:solidFill>
                <a:latin typeface="Noto Sans" panose="020B0604020202020204" charset="0"/>
                <a:ea typeface="Noto Sans" panose="020B0604020202020204" charset="0"/>
              </a:rPr>
              <a:t>Cách</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kìa</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hậu</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môn</a:t>
            </a:r>
            <a:r>
              <a:rPr lang="en-GB" dirty="0" smtClean="0">
                <a:solidFill>
                  <a:schemeClr val="bg1"/>
                </a:solidFill>
                <a:latin typeface="Noto Sans" panose="020B0604020202020204" charset="0"/>
                <a:ea typeface="Noto Sans" panose="020B0604020202020204" charset="0"/>
              </a:rPr>
              <a:t> 1 cm </a:t>
            </a:r>
            <a:endParaRPr lang="en-US" dirty="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1421095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thực</a:t>
            </a:r>
            <a:r>
              <a:rPr lang="en-GB" sz="6000" dirty="0" smtClean="0">
                <a:solidFill>
                  <a:srgbClr val="FFFFFF"/>
                </a:solidFill>
                <a:latin typeface="Open Sans Bold"/>
              </a:rPr>
              <a:t> </a:t>
            </a:r>
            <a:r>
              <a:rPr lang="en-GB" sz="6000" dirty="0" err="1" smtClean="0">
                <a:solidFill>
                  <a:srgbClr val="FFFFFF"/>
                </a:solidFill>
                <a:latin typeface="Open Sans Bold"/>
              </a:rPr>
              <a:t>thể</a:t>
            </a:r>
            <a:r>
              <a:rPr lang="en-GB" sz="6000" dirty="0" smtClean="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sp>
        <p:nvSpPr>
          <p:cNvPr id="11" name="Content Placeholder 2">
            <a:extLst>
              <a:ext uri="{FF2B5EF4-FFF2-40B4-BE49-F238E27FC236}">
                <a16:creationId xmlns:a16="http://schemas.microsoft.com/office/drawing/2014/main" id="{5F4F27A6-E42D-424A-B481-492EFDDD7A05}"/>
              </a:ext>
            </a:extLst>
          </p:cNvPr>
          <p:cNvSpPr txBox="1">
            <a:spLocks/>
          </p:cNvSpPr>
          <p:nvPr/>
        </p:nvSpPr>
        <p:spPr>
          <a:xfrm>
            <a:off x="685800" y="3124336"/>
            <a:ext cx="15133737" cy="60370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fontAlgn="base">
              <a:spcBef>
                <a:spcPts val="0"/>
              </a:spcBef>
              <a:buFont typeface="Arial" pitchFamily="34" charset="0"/>
              <a:buNone/>
            </a:pPr>
            <a:endParaRPr lang="en-US" sz="3200" dirty="0" smtClean="0">
              <a:solidFill>
                <a:schemeClr val="bg1"/>
              </a:solidFill>
              <a:latin typeface="Noto Sans" panose="020B0604020202020204" charset="0"/>
              <a:ea typeface="Noto Sans" panose="020B0604020202020204" charset="0"/>
            </a:endParaRPr>
          </a:p>
          <a:p>
            <a:pPr marL="457200" lvl="1" indent="0" fontAlgn="base">
              <a:spcBef>
                <a:spcPts val="0"/>
              </a:spcBef>
              <a:buFont typeface="Arial" pitchFamily="34" charset="0"/>
              <a:buNone/>
            </a:pPr>
            <a:endParaRPr lang="vi-VN" sz="3200" dirty="0" smtClean="0">
              <a:solidFill>
                <a:schemeClr val="bg1"/>
              </a:solidFill>
              <a:latin typeface="Noto Sans" panose="020B0604020202020204" charset="0"/>
              <a:ea typeface="Noto Sans" panose="020B0604020202020204" charset="0"/>
            </a:endParaRPr>
          </a:p>
          <a:p>
            <a:pPr fontAlgn="base">
              <a:spcBef>
                <a:spcPts val="0"/>
              </a:spcBef>
            </a:pPr>
            <a:r>
              <a:rPr lang="en-GB" dirty="0" err="1" smtClean="0">
                <a:solidFill>
                  <a:schemeClr val="bg1"/>
                </a:solidFill>
                <a:latin typeface="Noto Sans" panose="020B0604020202020204" charset="0"/>
                <a:ea typeface="Noto Sans" panose="020B0604020202020204" charset="0"/>
              </a:rPr>
              <a:t>Có</a:t>
            </a:r>
            <a:r>
              <a:rPr lang="en-GB" dirty="0" smtClean="0">
                <a:solidFill>
                  <a:schemeClr val="bg1"/>
                </a:solidFill>
                <a:latin typeface="Noto Sans" panose="020B0604020202020204" charset="0"/>
                <a:ea typeface="Noto Sans" panose="020B0604020202020204" charset="0"/>
              </a:rPr>
              <a:t> 2 </a:t>
            </a:r>
            <a:r>
              <a:rPr lang="en-GB" dirty="0" err="1" smtClean="0">
                <a:solidFill>
                  <a:schemeClr val="bg1"/>
                </a:solidFill>
                <a:latin typeface="Noto Sans" panose="020B0604020202020204" charset="0"/>
                <a:ea typeface="Noto Sans" panose="020B0604020202020204" charset="0"/>
              </a:rPr>
              <a:t>lỗ</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rò</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hậu</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môn</a:t>
            </a:r>
            <a:r>
              <a:rPr lang="en-GB" dirty="0" smtClean="0">
                <a:solidFill>
                  <a:schemeClr val="bg1"/>
                </a:solidFill>
                <a:latin typeface="Noto Sans" panose="020B0604020202020204" charset="0"/>
                <a:ea typeface="Noto Sans" panose="020B0604020202020204" charset="0"/>
              </a:rPr>
              <a:t> </a:t>
            </a:r>
          </a:p>
          <a:p>
            <a:pPr fontAlgn="base">
              <a:spcBef>
                <a:spcPts val="0"/>
              </a:spcBef>
            </a:pPr>
            <a:r>
              <a:rPr lang="en-GB" dirty="0" err="1" smtClean="0">
                <a:solidFill>
                  <a:schemeClr val="bg1"/>
                </a:solidFill>
                <a:latin typeface="Noto Sans" panose="020B0604020202020204" charset="0"/>
                <a:ea typeface="Noto Sans" panose="020B0604020202020204" charset="0"/>
              </a:rPr>
              <a:t>Hướng</a:t>
            </a:r>
            <a:r>
              <a:rPr lang="en-GB" dirty="0" smtClean="0">
                <a:solidFill>
                  <a:schemeClr val="bg1"/>
                </a:solidFill>
                <a:latin typeface="Noto Sans" panose="020B0604020202020204" charset="0"/>
                <a:ea typeface="Noto Sans" panose="020B0604020202020204" charset="0"/>
              </a:rPr>
              <a:t> 2 </a:t>
            </a:r>
            <a:r>
              <a:rPr lang="en-GB" dirty="0" err="1" smtClean="0">
                <a:solidFill>
                  <a:schemeClr val="bg1"/>
                </a:solidFill>
                <a:latin typeface="Noto Sans" panose="020B0604020202020204" charset="0"/>
                <a:ea typeface="Noto Sans" panose="020B0604020202020204" charset="0"/>
              </a:rPr>
              <a:t>giờ</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cách</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rìa</a:t>
            </a:r>
            <a:r>
              <a:rPr lang="en-GB" dirty="0" smtClean="0">
                <a:solidFill>
                  <a:schemeClr val="bg1"/>
                </a:solidFill>
                <a:latin typeface="Noto Sans" panose="020B0604020202020204" charset="0"/>
                <a:ea typeface="Noto Sans" panose="020B0604020202020204" charset="0"/>
              </a:rPr>
              <a:t> 2cm </a:t>
            </a:r>
          </a:p>
          <a:p>
            <a:pPr fontAlgn="base">
              <a:spcBef>
                <a:spcPts val="0"/>
              </a:spcBef>
            </a:pPr>
            <a:r>
              <a:rPr lang="en-GB" dirty="0" err="1" smtClean="0">
                <a:solidFill>
                  <a:schemeClr val="bg1"/>
                </a:solidFill>
                <a:latin typeface="Noto Sans" panose="020B0604020202020204" charset="0"/>
                <a:ea typeface="Noto Sans" panose="020B0604020202020204" charset="0"/>
              </a:rPr>
              <a:t>Hướng</a:t>
            </a:r>
            <a:r>
              <a:rPr lang="en-GB" dirty="0" smtClean="0">
                <a:solidFill>
                  <a:schemeClr val="bg1"/>
                </a:solidFill>
                <a:latin typeface="Noto Sans" panose="020B0604020202020204" charset="0"/>
                <a:ea typeface="Noto Sans" panose="020B0604020202020204" charset="0"/>
              </a:rPr>
              <a:t> 3 </a:t>
            </a:r>
            <a:r>
              <a:rPr lang="en-GB" dirty="0" err="1" smtClean="0">
                <a:solidFill>
                  <a:schemeClr val="bg1"/>
                </a:solidFill>
                <a:latin typeface="Noto Sans" panose="020B0604020202020204" charset="0"/>
                <a:ea typeface="Noto Sans" panose="020B0604020202020204" charset="0"/>
              </a:rPr>
              <a:t>giờ</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cách</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rìa</a:t>
            </a:r>
            <a:r>
              <a:rPr lang="en-GB" dirty="0" smtClean="0">
                <a:solidFill>
                  <a:schemeClr val="bg1"/>
                </a:solidFill>
                <a:latin typeface="Noto Sans" panose="020B0604020202020204" charset="0"/>
                <a:ea typeface="Noto Sans" panose="020B0604020202020204" charset="0"/>
              </a:rPr>
              <a:t> 1 cm</a:t>
            </a:r>
            <a:endParaRPr lang="en-US" dirty="0">
              <a:solidFill>
                <a:schemeClr val="bg1"/>
              </a:solidFill>
              <a:latin typeface="Noto Sans" panose="020B0604020202020204" charset="0"/>
              <a:ea typeface="Noto Sans" panose="020B0604020202020204" charset="0"/>
            </a:endParaRPr>
          </a:p>
        </p:txBody>
      </p:sp>
      <p:pic>
        <p:nvPicPr>
          <p:cNvPr id="5" name="Picture 4"/>
          <p:cNvPicPr>
            <a:picLocks noChangeAspect="1"/>
          </p:cNvPicPr>
          <p:nvPr/>
        </p:nvPicPr>
        <p:blipFill>
          <a:blip r:embed="rId3"/>
          <a:stretch>
            <a:fillRect/>
          </a:stretch>
        </p:blipFill>
        <p:spPr>
          <a:xfrm>
            <a:off x="9372600" y="3124336"/>
            <a:ext cx="5562600" cy="5524364"/>
          </a:xfrm>
          <a:prstGeom prst="rect">
            <a:avLst/>
          </a:prstGeom>
        </p:spPr>
      </p:pic>
    </p:spTree>
    <p:extLst>
      <p:ext uri="{BB962C8B-B14F-4D97-AF65-F5344CB8AC3E}">
        <p14:creationId xmlns:p14="http://schemas.microsoft.com/office/powerpoint/2010/main" val="2832629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Triệu</a:t>
            </a:r>
            <a:r>
              <a:rPr lang="en-GB" sz="6000" dirty="0" smtClean="0">
                <a:solidFill>
                  <a:srgbClr val="FFFFFF"/>
                </a:solidFill>
                <a:latin typeface="Open Sans Bold"/>
              </a:rPr>
              <a:t> </a:t>
            </a:r>
            <a:r>
              <a:rPr lang="en-GB" sz="6000" dirty="0" err="1" smtClean="0">
                <a:solidFill>
                  <a:srgbClr val="FFFFFF"/>
                </a:solidFill>
                <a:latin typeface="Open Sans Bold"/>
              </a:rPr>
              <a:t>chứng</a:t>
            </a:r>
            <a:r>
              <a:rPr lang="en-GB" sz="6000" dirty="0" smtClean="0">
                <a:solidFill>
                  <a:srgbClr val="FFFFFF"/>
                </a:solidFill>
                <a:latin typeface="Open Sans Bold"/>
              </a:rPr>
              <a:t> </a:t>
            </a:r>
            <a:r>
              <a:rPr lang="en-GB" sz="6000" dirty="0" err="1" smtClean="0">
                <a:solidFill>
                  <a:srgbClr val="FFFFFF"/>
                </a:solidFill>
                <a:latin typeface="Open Sans Bold"/>
              </a:rPr>
              <a:t>thực</a:t>
            </a:r>
            <a:r>
              <a:rPr lang="en-GB" sz="6000" dirty="0" smtClean="0">
                <a:solidFill>
                  <a:srgbClr val="FFFFFF"/>
                </a:solidFill>
                <a:latin typeface="Open Sans Bold"/>
              </a:rPr>
              <a:t> </a:t>
            </a:r>
            <a:r>
              <a:rPr lang="en-GB" sz="6000" dirty="0" err="1" smtClean="0">
                <a:solidFill>
                  <a:srgbClr val="FFFFFF"/>
                </a:solidFill>
                <a:latin typeface="Open Sans Bold"/>
              </a:rPr>
              <a:t>thể</a:t>
            </a:r>
            <a:r>
              <a:rPr lang="en-GB" sz="6000" dirty="0" smtClean="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sp>
        <p:nvSpPr>
          <p:cNvPr id="10" name="Content Placeholder 2">
            <a:extLst>
              <a:ext uri="{FF2B5EF4-FFF2-40B4-BE49-F238E27FC236}">
                <a16:creationId xmlns:a16="http://schemas.microsoft.com/office/drawing/2014/main" id="{5F4F27A6-E42D-424A-B481-492EFDDD7A05}"/>
              </a:ext>
            </a:extLst>
          </p:cNvPr>
          <p:cNvSpPr txBox="1">
            <a:spLocks/>
          </p:cNvSpPr>
          <p:nvPr/>
        </p:nvSpPr>
        <p:spPr>
          <a:xfrm>
            <a:off x="951956" y="2872812"/>
            <a:ext cx="6135188" cy="6309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fontAlgn="base">
              <a:spcBef>
                <a:spcPts val="0"/>
              </a:spcBef>
              <a:buFont typeface="Arial" pitchFamily="34" charset="0"/>
              <a:buNone/>
            </a:pPr>
            <a:r>
              <a:rPr lang="en-US" sz="3400" b="1" dirty="0" err="1" smtClean="0">
                <a:solidFill>
                  <a:schemeClr val="bg1"/>
                </a:solidFill>
                <a:latin typeface="Noto Sans" panose="020B0604020202020204" charset="0"/>
                <a:ea typeface="Noto Sans" panose="020B0604020202020204" charset="0"/>
                <a:cs typeface="Times New Roman" panose="02020603050405020304" pitchFamily="18" charset="0"/>
              </a:rPr>
              <a:t>Định</a:t>
            </a:r>
            <a:r>
              <a:rPr lang="en-US" sz="3400"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400" b="1" dirty="0" err="1" smtClean="0">
                <a:solidFill>
                  <a:schemeClr val="bg1"/>
                </a:solidFill>
                <a:latin typeface="Noto Sans" panose="020B0604020202020204" charset="0"/>
                <a:ea typeface="Noto Sans" panose="020B0604020202020204" charset="0"/>
                <a:cs typeface="Times New Roman" panose="02020603050405020304" pitchFamily="18" charset="0"/>
              </a:rPr>
              <a:t>luật</a:t>
            </a:r>
            <a:r>
              <a:rPr lang="en-US" sz="3400"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400" b="1" dirty="0" err="1" smtClean="0">
                <a:solidFill>
                  <a:schemeClr val="bg1"/>
                </a:solidFill>
                <a:latin typeface="Noto Sans" panose="020B0604020202020204" charset="0"/>
                <a:ea typeface="Noto Sans" panose="020B0604020202020204" charset="0"/>
                <a:cs typeface="Times New Roman" panose="02020603050405020304" pitchFamily="18" charset="0"/>
              </a:rPr>
              <a:t>Goodsall</a:t>
            </a:r>
            <a:endParaRPr lang="en-US" sz="3400" b="1" dirty="0">
              <a:solidFill>
                <a:schemeClr val="bg1"/>
              </a:solidFill>
              <a:latin typeface="Noto Sans" panose="020B0604020202020204" charset="0"/>
              <a:ea typeface="Noto Sans" panose="020B0604020202020204" charset="0"/>
              <a:cs typeface="Times New Roman" panose="02020603050405020304" pitchFamily="18" charset="0"/>
            </a:endParaRPr>
          </a:p>
        </p:txBody>
      </p:sp>
      <p:pic>
        <p:nvPicPr>
          <p:cNvPr id="11" name="Picture 2">
            <a:extLst>
              <a:ext uri="{FF2B5EF4-FFF2-40B4-BE49-F238E27FC236}">
                <a16:creationId xmlns:a16="http://schemas.microsoft.com/office/drawing/2014/main" id="{0A5B5BFE-165B-4CE8-B326-8D7E198B7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12" y="3662766"/>
            <a:ext cx="5601788" cy="3926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BF70BDF-8DD2-488C-988C-8227B7A5A5D9}"/>
              </a:ext>
            </a:extLst>
          </p:cNvPr>
          <p:cNvSpPr txBox="1"/>
          <p:nvPr/>
        </p:nvSpPr>
        <p:spPr>
          <a:xfrm>
            <a:off x="570412" y="8372472"/>
            <a:ext cx="5601788" cy="584775"/>
          </a:xfrm>
          <a:prstGeom prst="rect">
            <a:avLst/>
          </a:prstGeom>
          <a:noFill/>
        </p:spPr>
        <p:txBody>
          <a:bodyPr wrap="square" rtlCol="0">
            <a:spAutoFit/>
          </a:bodyPr>
          <a:lstStyle/>
          <a:p>
            <a:r>
              <a:rPr lang="en-US" sz="3200" dirty="0">
                <a:solidFill>
                  <a:schemeClr val="bg1"/>
                </a:solidFill>
                <a:latin typeface="Noto Sans" panose="020B0604020202020204" charset="0"/>
                <a:ea typeface="Noto Sans" panose="020B0604020202020204" charset="0"/>
              </a:rPr>
              <a:t>Minh </a:t>
            </a:r>
            <a:r>
              <a:rPr lang="en-US" sz="3200" dirty="0" err="1">
                <a:solidFill>
                  <a:schemeClr val="bg1"/>
                </a:solidFill>
                <a:latin typeface="Noto Sans" panose="020B0604020202020204" charset="0"/>
                <a:ea typeface="Noto Sans" panose="020B0604020202020204" charset="0"/>
              </a:rPr>
              <a:t>họa</a:t>
            </a:r>
            <a:r>
              <a:rPr lang="en-US" sz="3200" dirty="0">
                <a:solidFill>
                  <a:schemeClr val="bg1"/>
                </a:solidFill>
                <a:latin typeface="Noto Sans" panose="020B0604020202020204" charset="0"/>
                <a:ea typeface="Noto Sans" panose="020B0604020202020204" charset="0"/>
              </a:rPr>
              <a:t> </a:t>
            </a:r>
            <a:r>
              <a:rPr lang="en-US" sz="3200" dirty="0" err="1">
                <a:solidFill>
                  <a:schemeClr val="bg1"/>
                </a:solidFill>
                <a:latin typeface="Noto Sans" panose="020B0604020202020204" charset="0"/>
                <a:ea typeface="Noto Sans" panose="020B0604020202020204" charset="0"/>
              </a:rPr>
              <a:t>định</a:t>
            </a:r>
            <a:r>
              <a:rPr lang="en-US" sz="3200" dirty="0">
                <a:solidFill>
                  <a:schemeClr val="bg1"/>
                </a:solidFill>
                <a:latin typeface="Noto Sans" panose="020B0604020202020204" charset="0"/>
                <a:ea typeface="Noto Sans" panose="020B0604020202020204" charset="0"/>
              </a:rPr>
              <a:t> </a:t>
            </a:r>
            <a:r>
              <a:rPr lang="en-US" sz="3200" dirty="0" err="1">
                <a:solidFill>
                  <a:schemeClr val="bg1"/>
                </a:solidFill>
                <a:latin typeface="Noto Sans" panose="020B0604020202020204" charset="0"/>
                <a:ea typeface="Noto Sans" panose="020B0604020202020204" charset="0"/>
              </a:rPr>
              <a:t>luật</a:t>
            </a:r>
            <a:r>
              <a:rPr lang="en-US" sz="3200" dirty="0">
                <a:solidFill>
                  <a:schemeClr val="bg1"/>
                </a:solidFill>
                <a:latin typeface="Noto Sans" panose="020B0604020202020204" charset="0"/>
                <a:ea typeface="Noto Sans" panose="020B0604020202020204" charset="0"/>
              </a:rPr>
              <a:t> </a:t>
            </a:r>
            <a:r>
              <a:rPr lang="en-US" sz="3200" dirty="0" err="1">
                <a:solidFill>
                  <a:schemeClr val="bg1"/>
                </a:solidFill>
                <a:latin typeface="Noto Sans" panose="020B0604020202020204" charset="0"/>
                <a:ea typeface="Noto Sans" panose="020B0604020202020204" charset="0"/>
              </a:rPr>
              <a:t>Goodsall</a:t>
            </a:r>
            <a:endParaRPr lang="en-US" sz="3200" dirty="0">
              <a:solidFill>
                <a:schemeClr val="bg1"/>
              </a:solidFill>
              <a:latin typeface="Noto Sans" panose="020B0604020202020204" charset="0"/>
              <a:ea typeface="Noto Sans" panose="020B0604020202020204" charset="0"/>
            </a:endParaRPr>
          </a:p>
        </p:txBody>
      </p:sp>
      <p:sp>
        <p:nvSpPr>
          <p:cNvPr id="13" name="TextBox 12">
            <a:extLst>
              <a:ext uri="{FF2B5EF4-FFF2-40B4-BE49-F238E27FC236}">
                <a16:creationId xmlns:a16="http://schemas.microsoft.com/office/drawing/2014/main" id="{97BDA87E-CAA3-4DC4-849C-4DCE2DADF5DB}"/>
              </a:ext>
            </a:extLst>
          </p:cNvPr>
          <p:cNvSpPr txBox="1"/>
          <p:nvPr/>
        </p:nvSpPr>
        <p:spPr>
          <a:xfrm>
            <a:off x="7467600" y="3503762"/>
            <a:ext cx="10210800" cy="6093976"/>
          </a:xfrm>
          <a:prstGeom prst="rect">
            <a:avLst/>
          </a:prstGeom>
          <a:noFill/>
        </p:spPr>
        <p:txBody>
          <a:bodyPr wrap="square" rtlCol="0">
            <a:spAutoFit/>
          </a:bodyPr>
          <a:lstStyle/>
          <a:p>
            <a:r>
              <a:rPr lang="en-US" sz="3000" b="1" dirty="0" err="1">
                <a:solidFill>
                  <a:schemeClr val="bg1"/>
                </a:solidFill>
                <a:latin typeface="Noto Sans" panose="020B0604020202020204" charset="0"/>
                <a:ea typeface="Noto Sans" panose="020B0604020202020204" charset="0"/>
              </a:rPr>
              <a:t>Định</a:t>
            </a:r>
            <a:r>
              <a:rPr lang="en-US" sz="3000" b="1" dirty="0">
                <a:solidFill>
                  <a:schemeClr val="bg1"/>
                </a:solidFill>
                <a:latin typeface="Noto Sans" panose="020B0604020202020204" charset="0"/>
                <a:ea typeface="Noto Sans" panose="020B0604020202020204" charset="0"/>
              </a:rPr>
              <a:t> </a:t>
            </a:r>
            <a:r>
              <a:rPr lang="en-US" sz="3000" b="1" dirty="0" err="1">
                <a:solidFill>
                  <a:schemeClr val="bg1"/>
                </a:solidFill>
                <a:latin typeface="Noto Sans" panose="020B0604020202020204" charset="0"/>
                <a:ea typeface="Noto Sans" panose="020B0604020202020204" charset="0"/>
              </a:rPr>
              <a:t>luật</a:t>
            </a:r>
            <a:r>
              <a:rPr lang="en-US" sz="3000" b="1" dirty="0">
                <a:solidFill>
                  <a:schemeClr val="bg1"/>
                </a:solidFill>
                <a:latin typeface="Noto Sans" panose="020B0604020202020204" charset="0"/>
                <a:ea typeface="Noto Sans" panose="020B0604020202020204" charset="0"/>
              </a:rPr>
              <a:t> </a:t>
            </a:r>
            <a:r>
              <a:rPr lang="en-US" sz="3000" b="1" dirty="0" err="1">
                <a:solidFill>
                  <a:schemeClr val="bg1"/>
                </a:solidFill>
                <a:latin typeface="Noto Sans" panose="020B0604020202020204" charset="0"/>
                <a:ea typeface="Noto Sans" panose="020B0604020202020204" charset="0"/>
              </a:rPr>
              <a:t>Goodsall</a:t>
            </a:r>
            <a:r>
              <a:rPr lang="en-US" sz="3000" b="1"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Trong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loại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mà</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ngoài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nằm</a:t>
            </a:r>
            <a:r>
              <a:rPr lang="en-US" sz="3000" dirty="0">
                <a:solidFill>
                  <a:schemeClr val="bg1"/>
                </a:solidFill>
                <a:latin typeface="Noto Sans" panose="020B0604020202020204" charset="0"/>
                <a:ea typeface="Noto Sans" panose="020B0604020202020204" charset="0"/>
              </a:rPr>
              <a:t> ở </a:t>
            </a:r>
            <a:r>
              <a:rPr lang="en-US" sz="3000" dirty="0" err="1">
                <a:solidFill>
                  <a:schemeClr val="bg1"/>
                </a:solidFill>
                <a:latin typeface="Noto Sans" panose="020B0604020202020204" charset="0"/>
                <a:ea typeface="Noto Sans" panose="020B0604020202020204" charset="0"/>
              </a:rPr>
              <a:t>nửa</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sau</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của</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đường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thẳng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ngang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đi</a:t>
            </a:r>
            <a:r>
              <a:rPr lang="en-US" sz="3000" dirty="0">
                <a:solidFill>
                  <a:schemeClr val="bg1"/>
                </a:solidFill>
                <a:latin typeface="Noto Sans" panose="020B0604020202020204" charset="0"/>
                <a:ea typeface="Noto Sans" panose="020B0604020202020204" charset="0"/>
              </a:rPr>
              <a:t> qua </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hậu</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môn</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thì</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có</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trong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nằm</a:t>
            </a:r>
            <a:r>
              <a:rPr lang="en-US" sz="3000" dirty="0">
                <a:solidFill>
                  <a:schemeClr val="bg1"/>
                </a:solidFill>
                <a:latin typeface="Noto Sans" panose="020B0604020202020204" charset="0"/>
                <a:ea typeface="Noto Sans" panose="020B0604020202020204" charset="0"/>
              </a:rPr>
              <a:t> ở </a:t>
            </a:r>
            <a:r>
              <a:rPr lang="en-US" sz="3000" dirty="0" err="1">
                <a:solidFill>
                  <a:schemeClr val="bg1"/>
                </a:solidFill>
                <a:latin typeface="Noto Sans" panose="020B0604020202020204" charset="0"/>
                <a:ea typeface="Noto Sans" panose="020B0604020202020204" charset="0"/>
              </a:rPr>
              <a:t>giữa</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đường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sau</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Trong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loại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mà</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ngoài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nằm</a:t>
            </a:r>
            <a:r>
              <a:rPr lang="en-US" sz="3000" dirty="0">
                <a:solidFill>
                  <a:schemeClr val="bg1"/>
                </a:solidFill>
                <a:latin typeface="Noto Sans" panose="020B0604020202020204" charset="0"/>
                <a:ea typeface="Noto Sans" panose="020B0604020202020204" charset="0"/>
              </a:rPr>
              <a:t> ở </a:t>
            </a:r>
            <a:r>
              <a:rPr lang="en-US" sz="3000" dirty="0" err="1">
                <a:solidFill>
                  <a:schemeClr val="bg1"/>
                </a:solidFill>
                <a:latin typeface="Noto Sans" panose="020B0604020202020204" charset="0"/>
                <a:ea typeface="Noto Sans" panose="020B0604020202020204" charset="0"/>
              </a:rPr>
              <a:t>nửa</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trước</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của</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đường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trên</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đường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thẳng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vào</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trong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ống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hậu</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môn</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theo</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đường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hướng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tâm</a:t>
            </a:r>
            <a:r>
              <a:rPr lang="en-US" sz="3000" dirty="0">
                <a:solidFill>
                  <a:schemeClr val="bg1"/>
                </a:solidFill>
                <a:latin typeface="Noto Sans" panose="020B0604020202020204" charset="0"/>
                <a:ea typeface="Noto Sans" panose="020B0604020202020204" charset="0"/>
              </a:rPr>
              <a:t>.</a:t>
            </a:r>
          </a:p>
          <a:p>
            <a:pPr marL="285750" indent="-285750">
              <a:buFont typeface="Symbol" panose="05050102010706020507" pitchFamily="18" charset="2"/>
              <a:buChar char="Þ"/>
            </a:pPr>
            <a:r>
              <a:rPr lang="en-US" sz="3000" dirty="0" err="1">
                <a:solidFill>
                  <a:schemeClr val="bg1"/>
                </a:solidFill>
                <a:latin typeface="Noto Sans" panose="020B0604020202020204" charset="0"/>
                <a:ea typeface="Noto Sans" panose="020B0604020202020204" charset="0"/>
              </a:rPr>
              <a:t>Định</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luật</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giúp</a:t>
            </a:r>
            <a:r>
              <a:rPr lang="en-US" sz="3000" dirty="0">
                <a:solidFill>
                  <a:schemeClr val="bg1"/>
                </a:solidFill>
                <a:latin typeface="Noto Sans" panose="020B0604020202020204" charset="0"/>
                <a:ea typeface="Noto Sans" panose="020B0604020202020204" charset="0"/>
              </a:rPr>
              <a:t> ta </a:t>
            </a:r>
            <a:r>
              <a:rPr lang="en-US" sz="3000" dirty="0" err="1">
                <a:solidFill>
                  <a:schemeClr val="bg1"/>
                </a:solidFill>
                <a:latin typeface="Noto Sans" panose="020B0604020202020204" charset="0"/>
                <a:ea typeface="Noto Sans" panose="020B0604020202020204" charset="0"/>
              </a:rPr>
              <a:t>tìm</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được</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trong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khi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thấy</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được</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ngoài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Ngoại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trừ</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các</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trường</a:t>
            </a:r>
            <a:r>
              <a:rPr lang="en-US" sz="3000" dirty="0">
                <a:solidFill>
                  <a:schemeClr val="bg1"/>
                </a:solidFill>
                <a:latin typeface="Noto Sans" panose="020B0604020202020204" charset="0"/>
                <a:ea typeface="Noto Sans" panose="020B0604020202020204" charset="0"/>
              </a:rPr>
              <a:t> </a:t>
            </a:r>
            <a:r>
              <a:rPr lang="en-US" sz="3000" dirty="0" err="1" smtClean="0">
                <a:solidFill>
                  <a:schemeClr val="bg1"/>
                </a:solidFill>
                <a:latin typeface="Noto Sans" panose="020B0604020202020204" charset="0"/>
                <a:ea typeface="Noto Sans" panose="020B0604020202020204" charset="0"/>
              </a:rPr>
              <a:t>hợp</a:t>
            </a:r>
            <a:r>
              <a:rPr lang="en-US" sz="3000" dirty="0" smtClean="0">
                <a:solidFill>
                  <a:schemeClr val="bg1"/>
                </a:solidFill>
                <a:latin typeface="Noto Sans" panose="020B0604020202020204" charset="0"/>
                <a:ea typeface="Noto Sans" panose="020B0604020202020204" charset="0"/>
              </a:rPr>
              <a:t> </a:t>
            </a:r>
            <a:r>
              <a:rPr lang="en-US" sz="3000" dirty="0" err="1" smtClean="0">
                <a:solidFill>
                  <a:schemeClr val="bg1"/>
                </a:solidFill>
                <a:latin typeface="Noto Sans" panose="020B0604020202020204" charset="0"/>
                <a:ea typeface="Noto Sans" panose="020B0604020202020204" charset="0"/>
              </a:rPr>
              <a:t>sau</a:t>
            </a:r>
            <a:r>
              <a:rPr lang="en-US" sz="3000" dirty="0" smtClean="0">
                <a:solidFill>
                  <a:schemeClr val="bg1"/>
                </a:solidFill>
                <a:latin typeface="Noto Sans" panose="020B0604020202020204" charset="0"/>
                <a:ea typeface="Noto Sans" panose="020B0604020202020204" charset="0"/>
              </a:rPr>
              <a:t> </a:t>
            </a:r>
            <a:r>
              <a:rPr lang="en-US" sz="3000" dirty="0" err="1" smtClean="0">
                <a:solidFill>
                  <a:schemeClr val="bg1"/>
                </a:solidFill>
                <a:latin typeface="Noto Sans" panose="020B0604020202020204" charset="0"/>
                <a:ea typeface="Noto Sans" panose="020B0604020202020204" charset="0"/>
              </a:rPr>
              <a:t>có</a:t>
            </a:r>
            <a:r>
              <a:rPr lang="en-US" sz="3000" dirty="0" smtClean="0">
                <a:solidFill>
                  <a:schemeClr val="bg1"/>
                </a:solidFill>
                <a:latin typeface="Noto Sans" panose="020B0604020202020204" charset="0"/>
                <a:ea typeface="Noto Sans" panose="020B0604020202020204" charset="0"/>
              </a:rPr>
              <a:t> </a:t>
            </a:r>
            <a:r>
              <a:rPr lang="en-US" sz="3000" dirty="0" err="1" smtClean="0">
                <a:solidFill>
                  <a:schemeClr val="bg1"/>
                </a:solidFill>
                <a:latin typeface="Noto Sans" panose="020B0604020202020204" charset="0"/>
                <a:ea typeface="Noto Sans" panose="020B0604020202020204" charset="0"/>
              </a:rPr>
              <a:t>thể</a:t>
            </a:r>
            <a:r>
              <a:rPr lang="en-US" sz="3000" dirty="0" smtClean="0">
                <a:solidFill>
                  <a:schemeClr val="bg1"/>
                </a:solidFill>
                <a:latin typeface="Noto Sans" panose="020B0604020202020204" charset="0"/>
                <a:ea typeface="Noto Sans" panose="020B0604020202020204" charset="0"/>
              </a:rPr>
              <a:t> </a:t>
            </a:r>
            <a:r>
              <a:rPr lang="en-US" sz="3000" dirty="0" err="1" smtClean="0">
                <a:solidFill>
                  <a:schemeClr val="bg1"/>
                </a:solidFill>
                <a:latin typeface="Noto Sans" panose="020B0604020202020204" charset="0"/>
                <a:ea typeface="Noto Sans" panose="020B0604020202020204" charset="0"/>
              </a:rPr>
              <a:t>đúng</a:t>
            </a:r>
            <a:r>
              <a:rPr lang="en-US" sz="3000" dirty="0" smtClean="0">
                <a:solidFill>
                  <a:schemeClr val="bg1"/>
                </a:solidFill>
                <a:latin typeface="Noto Sans" panose="020B0604020202020204" charset="0"/>
                <a:ea typeface="Noto Sans" panose="020B0604020202020204" charset="0"/>
              </a:rPr>
              <a:t> </a:t>
            </a:r>
            <a:r>
              <a:rPr lang="en-US" sz="3000" dirty="0" err="1" smtClean="0">
                <a:solidFill>
                  <a:schemeClr val="bg1"/>
                </a:solidFill>
                <a:latin typeface="Noto Sans" panose="020B0604020202020204" charset="0"/>
                <a:ea typeface="Noto Sans" panose="020B0604020202020204" charset="0"/>
              </a:rPr>
              <a:t>theo</a:t>
            </a:r>
            <a:r>
              <a:rPr lang="en-US" sz="3000" dirty="0" smtClean="0">
                <a:solidFill>
                  <a:schemeClr val="bg1"/>
                </a:solidFill>
                <a:latin typeface="Noto Sans" panose="020B0604020202020204" charset="0"/>
                <a:ea typeface="Noto Sans" panose="020B0604020202020204" charset="0"/>
              </a:rPr>
              <a:t> </a:t>
            </a:r>
            <a:r>
              <a:rPr lang="en-US" sz="3000" dirty="0" err="1" smtClean="0">
                <a:solidFill>
                  <a:schemeClr val="bg1"/>
                </a:solidFill>
                <a:latin typeface="Noto Sans" panose="020B0604020202020204" charset="0"/>
                <a:ea typeface="Noto Sans" panose="020B0604020202020204" charset="0"/>
              </a:rPr>
              <a:t>goodsall</a:t>
            </a:r>
            <a:r>
              <a:rPr lang="en-US" sz="3000" dirty="0" smtClean="0">
                <a:solidFill>
                  <a:schemeClr val="bg1"/>
                </a:solidFill>
                <a:latin typeface="Noto Sans" panose="020B0604020202020204" charset="0"/>
                <a:ea typeface="Noto Sans" panose="020B0604020202020204" charset="0"/>
              </a:rPr>
              <a:t> </a:t>
            </a:r>
            <a:r>
              <a:rPr lang="en-US" sz="3000" dirty="0" err="1" smtClean="0">
                <a:solidFill>
                  <a:schemeClr val="bg1"/>
                </a:solidFill>
                <a:latin typeface="Noto Sans" panose="020B0604020202020204" charset="0"/>
                <a:ea typeface="Noto Sans" panose="020B0604020202020204" charset="0"/>
              </a:rPr>
              <a:t>hoặc</a:t>
            </a:r>
            <a:r>
              <a:rPr lang="en-US" sz="3000" dirty="0" smtClean="0">
                <a:solidFill>
                  <a:schemeClr val="bg1"/>
                </a:solidFill>
                <a:latin typeface="Noto Sans" panose="020B0604020202020204" charset="0"/>
                <a:ea typeface="Noto Sans" panose="020B0604020202020204" charset="0"/>
              </a:rPr>
              <a:t> </a:t>
            </a:r>
            <a:r>
              <a:rPr lang="en-US" sz="3000" dirty="0" err="1" smtClean="0">
                <a:solidFill>
                  <a:schemeClr val="bg1"/>
                </a:solidFill>
                <a:latin typeface="Noto Sans" panose="020B0604020202020204" charset="0"/>
                <a:ea typeface="Noto Sans" panose="020B0604020202020204" charset="0"/>
              </a:rPr>
              <a:t>không</a:t>
            </a:r>
            <a:r>
              <a:rPr lang="en-US" sz="3000" dirty="0" smtClean="0">
                <a:solidFill>
                  <a:schemeClr val="bg1"/>
                </a:solidFill>
                <a:latin typeface="Noto Sans" panose="020B0604020202020204" charset="0"/>
                <a:ea typeface="Noto Sans" panose="020B0604020202020204" charset="0"/>
              </a:rPr>
              <a:t>:</a:t>
            </a:r>
            <a:endParaRPr lang="en-US" sz="3000" dirty="0">
              <a:solidFill>
                <a:schemeClr val="bg1"/>
              </a:solidFill>
              <a:latin typeface="Noto Sans" panose="020B0604020202020204" charset="0"/>
              <a:ea typeface="Noto Sans" panose="020B0604020202020204" charset="0"/>
            </a:endParaRPr>
          </a:p>
          <a:p>
            <a:pPr lvl="1"/>
            <a:r>
              <a:rPr lang="en-US" sz="3000" dirty="0">
                <a:solidFill>
                  <a:schemeClr val="bg1"/>
                </a:solidFill>
                <a:latin typeface="Noto Sans" panose="020B0604020202020204" charset="0"/>
                <a:ea typeface="Noto Sans" panose="020B0604020202020204" charset="0"/>
              </a:rPr>
              <a:t>+</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ngoài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cách</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rìa</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hậu</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môn</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trên</a:t>
            </a:r>
            <a:r>
              <a:rPr lang="en-US" sz="3000" dirty="0">
                <a:solidFill>
                  <a:schemeClr val="bg1"/>
                </a:solidFill>
                <a:latin typeface="Noto Sans" panose="020B0604020202020204" charset="0"/>
                <a:ea typeface="Noto Sans" panose="020B0604020202020204" charset="0"/>
              </a:rPr>
              <a:t> 3cm</a:t>
            </a:r>
          </a:p>
          <a:p>
            <a:pPr lvl="1"/>
            <a:r>
              <a:rPr lang="en-US" sz="3000" dirty="0">
                <a:solidFill>
                  <a:schemeClr val="bg1"/>
                </a:solidFill>
                <a:latin typeface="Noto Sans" panose="020B0604020202020204" charset="0"/>
                <a:ea typeface="Noto Sans" panose="020B0604020202020204" charset="0"/>
              </a:rPr>
              <a:t>+</a:t>
            </a:r>
            <a:r>
              <a:rPr lang="en-US" sz="3000" dirty="0" err="1">
                <a:solidFill>
                  <a:schemeClr val="bg1"/>
                </a:solidFill>
                <a:latin typeface="Noto Sans" panose="020B0604020202020204" charset="0"/>
                <a:ea typeface="Noto Sans" panose="020B0604020202020204" charset="0"/>
              </a:rPr>
              <a:t>có</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trên</a:t>
            </a:r>
            <a:r>
              <a:rPr lang="en-US" sz="3000" dirty="0">
                <a:solidFill>
                  <a:schemeClr val="bg1"/>
                </a:solidFill>
                <a:latin typeface="Noto Sans" panose="020B0604020202020204" charset="0"/>
                <a:ea typeface="Noto Sans" panose="020B0604020202020204" charset="0"/>
              </a:rPr>
              <a:t> 1 </a:t>
            </a:r>
            <a:r>
              <a:rPr lang="en-US" sz="3000" dirty="0" err="1">
                <a:solidFill>
                  <a:schemeClr val="bg1"/>
                </a:solidFill>
                <a:latin typeface="Noto Sans" panose="020B0604020202020204" charset="0"/>
                <a:ea typeface="Noto Sans" panose="020B0604020202020204" charset="0"/>
              </a:rPr>
              <a:t>lỗ</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endParaRPr lang="en-US" sz="3000" dirty="0">
              <a:solidFill>
                <a:schemeClr val="bg1"/>
              </a:solidFill>
              <a:latin typeface="Noto Sans" panose="020B0604020202020204" charset="0"/>
              <a:ea typeface="Noto Sans" panose="020B0604020202020204" charset="0"/>
            </a:endParaRPr>
          </a:p>
          <a:p>
            <a:pPr lvl="1"/>
            <a:r>
              <a:rPr lang="en-US" sz="3000" dirty="0">
                <a:solidFill>
                  <a:schemeClr val="bg1"/>
                </a:solidFill>
                <a:latin typeface="Noto Sans" panose="020B0604020202020204" charset="0"/>
                <a:ea typeface="Noto Sans" panose="020B0604020202020204" charset="0"/>
              </a:rPr>
              <a:t>+</a:t>
            </a:r>
            <a:r>
              <a:rPr lang="en-US" sz="3000" dirty="0" err="1">
                <a:solidFill>
                  <a:schemeClr val="bg1"/>
                </a:solidFill>
                <a:latin typeface="Noto Sans" panose="020B0604020202020204" charset="0"/>
                <a:ea typeface="Noto Sans" panose="020B0604020202020204" charset="0"/>
              </a:rPr>
              <a:t>đường</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rò</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kèm</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với</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các</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bệnh</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lý</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khác</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như</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bệnh</a:t>
            </a:r>
            <a:r>
              <a:rPr lang="en-US" sz="3000" dirty="0">
                <a:solidFill>
                  <a:schemeClr val="bg1"/>
                </a:solidFill>
                <a:latin typeface="Noto Sans" panose="020B0604020202020204" charset="0"/>
                <a:ea typeface="Noto Sans" panose="020B0604020202020204" charset="0"/>
              </a:rPr>
              <a:t> Crohn’s, </a:t>
            </a:r>
            <a:r>
              <a:rPr lang="en-US" sz="3000" dirty="0" err="1">
                <a:solidFill>
                  <a:schemeClr val="bg1"/>
                </a:solidFill>
                <a:latin typeface="Noto Sans" panose="020B0604020202020204" charset="0"/>
                <a:ea typeface="Noto Sans" panose="020B0604020202020204" charset="0"/>
              </a:rPr>
              <a:t>bệnh</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lý</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ác</a:t>
            </a:r>
            <a:r>
              <a:rPr lang="en-US" sz="3000" dirty="0">
                <a:solidFill>
                  <a:schemeClr val="bg1"/>
                </a:solidFill>
                <a:latin typeface="Noto Sans" panose="020B0604020202020204" charset="0"/>
                <a:ea typeface="Noto Sans" panose="020B0604020202020204" charset="0"/>
              </a:rPr>
              <a:t> </a:t>
            </a:r>
            <a:r>
              <a:rPr lang="en-US" sz="3000" dirty="0" err="1">
                <a:solidFill>
                  <a:schemeClr val="bg1"/>
                </a:solidFill>
                <a:latin typeface="Noto Sans" panose="020B0604020202020204" charset="0"/>
                <a:ea typeface="Noto Sans" panose="020B0604020202020204" charset="0"/>
              </a:rPr>
              <a:t>tính</a:t>
            </a:r>
            <a:endParaRPr lang="en-US" sz="3000" dirty="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14259337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Chẩn</a:t>
            </a:r>
            <a:r>
              <a:rPr lang="en-GB" sz="6000" dirty="0" smtClean="0">
                <a:solidFill>
                  <a:srgbClr val="FFFFFF"/>
                </a:solidFill>
                <a:latin typeface="Open Sans Bold"/>
              </a:rPr>
              <a:t> </a:t>
            </a:r>
            <a:r>
              <a:rPr lang="en-GB" sz="6000" dirty="0" err="1" smtClean="0">
                <a:solidFill>
                  <a:srgbClr val="FFFFFF"/>
                </a:solidFill>
                <a:latin typeface="Open Sans Bold"/>
              </a:rPr>
              <a:t>đoán</a:t>
            </a:r>
            <a:r>
              <a:rPr lang="en-GB" sz="6000" dirty="0" smtClean="0">
                <a:solidFill>
                  <a:srgbClr val="FFFFFF"/>
                </a:solidFill>
                <a:latin typeface="Open Sans Bold"/>
              </a:rPr>
              <a:t> </a:t>
            </a:r>
            <a:r>
              <a:rPr lang="en-GB" sz="6000" dirty="0" err="1" smtClean="0">
                <a:solidFill>
                  <a:srgbClr val="FFFFFF"/>
                </a:solidFill>
                <a:latin typeface="Open Sans Bold"/>
              </a:rPr>
              <a:t>hình</a:t>
            </a:r>
            <a:r>
              <a:rPr lang="en-GB" sz="6000" dirty="0" smtClean="0">
                <a:solidFill>
                  <a:srgbClr val="FFFFFF"/>
                </a:solidFill>
                <a:latin typeface="Open Sans Bold"/>
              </a:rPr>
              <a:t> </a:t>
            </a:r>
            <a:r>
              <a:rPr lang="en-GB" sz="6000" dirty="0" err="1" smtClean="0">
                <a:solidFill>
                  <a:srgbClr val="FFFFFF"/>
                </a:solidFill>
                <a:latin typeface="Open Sans Bold"/>
              </a:rPr>
              <a:t>ảnh</a:t>
            </a:r>
            <a:endParaRPr lang="en-US" sz="6000" dirty="0">
              <a:solidFill>
                <a:srgbClr val="FFFFFF"/>
              </a:solidFill>
              <a:latin typeface="Open Sans Bold"/>
            </a:endParaRPr>
          </a:p>
        </p:txBody>
      </p:sp>
      <p:sp>
        <p:nvSpPr>
          <p:cNvPr id="8" name="TextBox 8"/>
          <p:cNvSpPr txBox="1"/>
          <p:nvPr/>
        </p:nvSpPr>
        <p:spPr>
          <a:xfrm>
            <a:off x="381000" y="819716"/>
            <a:ext cx="4572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endParaRPr lang="en-US" sz="2100" dirty="0">
              <a:solidFill>
                <a:srgbClr val="5CE1E6"/>
              </a:solidFill>
              <a:latin typeface="Open Sans Bold"/>
            </a:endParaRPr>
          </a:p>
        </p:txBody>
      </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04149" y="7865459"/>
            <a:ext cx="1408314" cy="89780"/>
          </a:xfrm>
          <a:prstGeom prst="rect">
            <a:avLst/>
          </a:prstGeom>
        </p:spPr>
      </p:pic>
      <p:sp>
        <p:nvSpPr>
          <p:cNvPr id="13" name="Content Placeholder 2">
            <a:extLst>
              <a:ext uri="{FF2B5EF4-FFF2-40B4-BE49-F238E27FC236}">
                <a16:creationId xmlns:a16="http://schemas.microsoft.com/office/drawing/2014/main" id="{6DE469AE-1D5B-4315-A85F-182E426D9A84}"/>
              </a:ext>
            </a:extLst>
          </p:cNvPr>
          <p:cNvSpPr txBox="1">
            <a:spLocks/>
          </p:cNvSpPr>
          <p:nvPr/>
        </p:nvSpPr>
        <p:spPr>
          <a:xfrm>
            <a:off x="171448" y="3177864"/>
            <a:ext cx="10515600" cy="47773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endParaRPr lang="en-US" dirty="0" smtClean="0">
              <a:solidFill>
                <a:schemeClr val="bg1"/>
              </a:solidFill>
              <a:latin typeface="Noto Sans" panose="020B0604020202020204" charset="0"/>
              <a:ea typeface="Noto Sans" panose="020B0604020202020204" charset="0"/>
            </a:endParaRPr>
          </a:p>
          <a:p>
            <a:pPr lvl="1"/>
            <a:r>
              <a:rPr lang="en-US" dirty="0" err="1" smtClean="0">
                <a:solidFill>
                  <a:schemeClr val="bg1"/>
                </a:solidFill>
                <a:latin typeface="Noto Sans" panose="020B0604020202020204" charset="0"/>
                <a:ea typeface="Noto Sans" panose="020B0604020202020204" charset="0"/>
              </a:rPr>
              <a:t>Siêu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âm</a:t>
            </a:r>
            <a:r>
              <a:rPr lang="en-US" dirty="0" smtClean="0">
                <a:solidFill>
                  <a:schemeClr val="bg1"/>
                </a:solidFill>
                <a:latin typeface="Noto Sans" panose="020B0604020202020204" charset="0"/>
                <a:ea typeface="Noto Sans" panose="020B0604020202020204" charset="0"/>
              </a:rPr>
              <a:t> qua </a:t>
            </a:r>
            <a:r>
              <a:rPr lang="en-US" dirty="0" err="1" smtClean="0">
                <a:solidFill>
                  <a:schemeClr val="bg1"/>
                </a:solidFill>
                <a:latin typeface="Noto Sans" panose="020B0604020202020204" charset="0"/>
                <a:ea typeface="Noto Sans" panose="020B0604020202020204" charset="0"/>
              </a:rPr>
              <a:t>lòng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hậu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môn</a:t>
            </a:r>
            <a:endParaRPr lang="en-US" dirty="0" smtClean="0">
              <a:solidFill>
                <a:schemeClr val="bg1"/>
              </a:solidFill>
              <a:latin typeface="Noto Sans" panose="020B0604020202020204" charset="0"/>
              <a:ea typeface="Noto Sans" panose="020B0604020202020204" charset="0"/>
            </a:endParaRPr>
          </a:p>
          <a:p>
            <a:pPr marL="457200" lvl="1" indent="0">
              <a:buNone/>
            </a:pPr>
            <a:endParaRPr lang="en-US" dirty="0" smtClean="0">
              <a:solidFill>
                <a:schemeClr val="bg1"/>
              </a:solidFill>
              <a:latin typeface="Noto Sans" panose="020B0604020202020204" charset="0"/>
              <a:ea typeface="Noto Sans" panose="020B0604020202020204" charset="0"/>
            </a:endParaRPr>
          </a:p>
          <a:p>
            <a:pPr lvl="1"/>
            <a:r>
              <a:rPr lang="en-US" dirty="0" err="1" smtClean="0">
                <a:solidFill>
                  <a:schemeClr val="bg1"/>
                </a:solidFill>
                <a:latin typeface="Noto Sans" panose="020B0604020202020204" charset="0"/>
                <a:ea typeface="Noto Sans" panose="020B0604020202020204" charset="0"/>
              </a:rPr>
              <a:t>Cộng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hưởng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từ</a:t>
            </a:r>
            <a:endParaRPr lang="en-US" dirty="0" smtClean="0">
              <a:solidFill>
                <a:schemeClr val="bg1"/>
              </a:solidFill>
              <a:latin typeface="Noto Sans" panose="020B0604020202020204" charset="0"/>
              <a:ea typeface="Noto Sans" panose="020B0604020202020204" charset="0"/>
            </a:endParaRPr>
          </a:p>
          <a:p>
            <a:pPr marL="457200" lvl="1" indent="0">
              <a:buNone/>
            </a:pPr>
            <a:endParaRPr lang="en-US" dirty="0" smtClean="0">
              <a:solidFill>
                <a:schemeClr val="bg1"/>
              </a:solidFill>
              <a:latin typeface="Noto Sans" panose="020B0604020202020204" charset="0"/>
              <a:ea typeface="Noto Sans" panose="020B0604020202020204" charset="0"/>
            </a:endParaRPr>
          </a:p>
          <a:p>
            <a:pPr lvl="1"/>
            <a:r>
              <a:rPr lang="en-US" dirty="0">
                <a:solidFill>
                  <a:schemeClr val="bg1"/>
                </a:solidFill>
                <a:latin typeface="Noto Sans" panose="020B0604020202020204" charset="0"/>
                <a:ea typeface="Noto Sans" panose="020B0604020202020204" charset="0"/>
              </a:rPr>
              <a:t>XQ </a:t>
            </a:r>
            <a:r>
              <a:rPr lang="en-US" dirty="0" err="1">
                <a:solidFill>
                  <a:schemeClr val="bg1"/>
                </a:solidFill>
                <a:latin typeface="Noto Sans" panose="020B0604020202020204" charset="0"/>
                <a:ea typeface="Noto Sans" panose="020B0604020202020204" charset="0"/>
              </a:rPr>
              <a:t>đường</a:t>
            </a:r>
            <a:r>
              <a:rPr lang="en-US" dirty="0">
                <a:solidFill>
                  <a:schemeClr val="bg1"/>
                </a:solidFill>
                <a:latin typeface="Noto Sans" panose="020B0604020202020204" charset="0"/>
                <a:ea typeface="Noto Sans" panose="020B0604020202020204" charset="0"/>
              </a:rPr>
              <a:t> </a:t>
            </a:r>
            <a:r>
              <a:rPr lang="en-US" dirty="0" err="1">
                <a:solidFill>
                  <a:schemeClr val="bg1"/>
                </a:solidFill>
                <a:latin typeface="Noto Sans" panose="020B0604020202020204" charset="0"/>
                <a:ea typeface="Noto Sans" panose="020B0604020202020204" charset="0"/>
              </a:rPr>
              <a:t>rò</a:t>
            </a:r>
            <a:r>
              <a:rPr lang="en-US" dirty="0">
                <a:solidFill>
                  <a:schemeClr val="bg1"/>
                </a:solidFill>
                <a:latin typeface="Noto Sans" panose="020B0604020202020204" charset="0"/>
                <a:ea typeface="Noto Sans" panose="020B0604020202020204" charset="0"/>
              </a:rPr>
              <a:t> </a:t>
            </a:r>
            <a:r>
              <a:rPr lang="en-US" dirty="0" err="1">
                <a:solidFill>
                  <a:schemeClr val="bg1"/>
                </a:solidFill>
                <a:latin typeface="Noto Sans" panose="020B0604020202020204" charset="0"/>
                <a:ea typeface="Noto Sans" panose="020B0604020202020204" charset="0"/>
              </a:rPr>
              <a:t>có</a:t>
            </a:r>
            <a:r>
              <a:rPr lang="en-US" dirty="0">
                <a:solidFill>
                  <a:schemeClr val="bg1"/>
                </a:solidFill>
                <a:latin typeface="Noto Sans" panose="020B0604020202020204" charset="0"/>
                <a:ea typeface="Noto Sans" panose="020B0604020202020204" charset="0"/>
              </a:rPr>
              <a:t> </a:t>
            </a:r>
            <a:r>
              <a:rPr lang="en-US" dirty="0" err="1">
                <a:solidFill>
                  <a:schemeClr val="bg1"/>
                </a:solidFill>
                <a:latin typeface="Noto Sans" panose="020B0604020202020204" charset="0"/>
                <a:ea typeface="Noto Sans" panose="020B0604020202020204" charset="0"/>
              </a:rPr>
              <a:t>cản</a:t>
            </a:r>
            <a:r>
              <a:rPr lang="en-US" dirty="0">
                <a:solidFill>
                  <a:schemeClr val="bg1"/>
                </a:solidFill>
                <a:latin typeface="Noto Sans" panose="020B0604020202020204" charset="0"/>
                <a:ea typeface="Noto Sans" panose="020B0604020202020204" charset="0"/>
              </a:rPr>
              <a:t> </a:t>
            </a:r>
            <a:r>
              <a:rPr lang="en-US" dirty="0" err="1">
                <a:solidFill>
                  <a:schemeClr val="bg1"/>
                </a:solidFill>
                <a:latin typeface="Noto Sans" panose="020B0604020202020204" charset="0"/>
                <a:ea typeface="Noto Sans" panose="020B0604020202020204" charset="0"/>
              </a:rPr>
              <a:t>quang</a:t>
            </a:r>
            <a:endParaRPr lang="en-US" dirty="0">
              <a:solidFill>
                <a:schemeClr val="bg1"/>
              </a:solidFill>
              <a:latin typeface="Noto Sans" panose="020B0604020202020204" charset="0"/>
              <a:ea typeface="Noto Sans" panose="020B0604020202020204" charset="0"/>
            </a:endParaRPr>
          </a:p>
          <a:p>
            <a:pPr lvl="1"/>
            <a:endParaRPr lang="en-US" dirty="0" smtClean="0">
              <a:solidFill>
                <a:schemeClr val="bg1"/>
              </a:solidFill>
              <a:latin typeface="Noto Sans" panose="020B0604020202020204" charset="0"/>
              <a:ea typeface="Noto Sans" panose="020B0604020202020204" charset="0"/>
            </a:endParaRPr>
          </a:p>
          <a:p>
            <a:pPr lvl="1"/>
            <a:endParaRPr lang="en-US" dirty="0" smtClean="0">
              <a:solidFill>
                <a:schemeClr val="bg1"/>
              </a:solidFill>
              <a:latin typeface="Noto Sans" panose="020B0604020202020204" charset="0"/>
              <a:ea typeface="Noto Sans" panose="020B0604020202020204" charset="0"/>
            </a:endParaRPr>
          </a:p>
          <a:p>
            <a:pPr lvl="1"/>
            <a:endParaRPr lang="en-US" dirty="0" smtClean="0">
              <a:solidFill>
                <a:schemeClr val="bg1"/>
              </a:solidFill>
              <a:latin typeface="Noto Sans" panose="020B0604020202020204" charset="0"/>
              <a:ea typeface="Noto Sans" panose="020B0604020202020204" charset="0"/>
            </a:endParaRPr>
          </a:p>
          <a:p>
            <a:pPr marL="457200" lvl="1" indent="0">
              <a:buNone/>
            </a:pPr>
            <a:endParaRPr lang="en-US" dirty="0" smtClean="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3733501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Siêu</a:t>
            </a:r>
            <a:r>
              <a:rPr lang="en-GB" sz="6000" dirty="0" smtClean="0">
                <a:solidFill>
                  <a:srgbClr val="FFFFFF"/>
                </a:solidFill>
                <a:latin typeface="Open Sans Bold"/>
              </a:rPr>
              <a:t> </a:t>
            </a:r>
            <a:r>
              <a:rPr lang="en-GB" sz="6000" dirty="0" err="1" smtClean="0">
                <a:solidFill>
                  <a:srgbClr val="FFFFFF"/>
                </a:solidFill>
                <a:latin typeface="Open Sans Bold"/>
              </a:rPr>
              <a:t>Âm</a:t>
            </a:r>
            <a:r>
              <a:rPr lang="en-GB" sz="6000" dirty="0" smtClean="0">
                <a:solidFill>
                  <a:srgbClr val="FFFFFF"/>
                </a:solidFill>
                <a:latin typeface="Open Sans Bold"/>
              </a:rPr>
              <a:t> qua </a:t>
            </a:r>
            <a:r>
              <a:rPr lang="en-GB" sz="6000" dirty="0" err="1" smtClean="0">
                <a:solidFill>
                  <a:srgbClr val="FFFFFF"/>
                </a:solidFill>
                <a:latin typeface="Open Sans Bold"/>
              </a:rPr>
              <a:t>lòng</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953000" cy="346249"/>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r>
              <a:rPr lang="en-GB" sz="2100" dirty="0" smtClean="0">
                <a:solidFill>
                  <a:srgbClr val="5CE1E6"/>
                </a:solidFill>
                <a:latin typeface="Open Sans Bold"/>
              </a:rPr>
              <a:t>&gt;</a:t>
            </a:r>
            <a:r>
              <a:rPr lang="en-GB" sz="2100" dirty="0" err="1" smtClean="0">
                <a:solidFill>
                  <a:srgbClr val="5CE1E6"/>
                </a:solidFill>
                <a:latin typeface="Open Sans Bold"/>
              </a:rPr>
              <a:t>Chẩn</a:t>
            </a:r>
            <a:r>
              <a:rPr lang="en-GB" sz="2100" dirty="0" smtClean="0">
                <a:solidFill>
                  <a:srgbClr val="5CE1E6"/>
                </a:solidFill>
                <a:latin typeface="Open Sans Bold"/>
              </a:rPr>
              <a:t> </a:t>
            </a:r>
            <a:r>
              <a:rPr lang="en-GB" sz="2100" dirty="0" err="1" smtClean="0">
                <a:solidFill>
                  <a:srgbClr val="5CE1E6"/>
                </a:solidFill>
                <a:latin typeface="Open Sans Bold"/>
              </a:rPr>
              <a:t>đoán</a:t>
            </a:r>
            <a:r>
              <a:rPr lang="en-GB" sz="2100" dirty="0" smtClean="0">
                <a:solidFill>
                  <a:srgbClr val="5CE1E6"/>
                </a:solidFill>
                <a:latin typeface="Open Sans Bold"/>
              </a:rPr>
              <a:t> </a:t>
            </a:r>
            <a:r>
              <a:rPr lang="en-GB" sz="2100" dirty="0" err="1" smtClean="0">
                <a:solidFill>
                  <a:srgbClr val="5CE1E6"/>
                </a:solidFill>
                <a:latin typeface="Open Sans Bold"/>
              </a:rPr>
              <a:t>hình</a:t>
            </a:r>
            <a:r>
              <a:rPr lang="en-GB" sz="2100" dirty="0" smtClean="0">
                <a:solidFill>
                  <a:srgbClr val="5CE1E6"/>
                </a:solidFill>
                <a:latin typeface="Open Sans Bold"/>
              </a:rPr>
              <a:t> </a:t>
            </a:r>
            <a:r>
              <a:rPr lang="en-GB" sz="2100" dirty="0" err="1" smtClean="0">
                <a:solidFill>
                  <a:srgbClr val="5CE1E6"/>
                </a:solidFill>
                <a:latin typeface="Open Sans Bold"/>
              </a:rPr>
              <a:t>ảnh</a:t>
            </a:r>
            <a:endParaRPr lang="en-US" sz="2100" dirty="0">
              <a:solidFill>
                <a:srgbClr val="5CE1E6"/>
              </a:solidFill>
              <a:latin typeface="Open Sans Bold"/>
            </a:endParaRPr>
          </a:p>
        </p:txBody>
      </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9473098" y="9639300"/>
            <a:ext cx="1408314" cy="89780"/>
          </a:xfrm>
          <a:prstGeom prst="rect">
            <a:avLst/>
          </a:prstGeom>
        </p:spPr>
      </p:pic>
      <p:sp>
        <p:nvSpPr>
          <p:cNvPr id="18" name="Content Placeholder 2">
            <a:extLst>
              <a:ext uri="{FF2B5EF4-FFF2-40B4-BE49-F238E27FC236}">
                <a16:creationId xmlns:a16="http://schemas.microsoft.com/office/drawing/2014/main" id="{260F5B80-941E-4349-B115-52EE160D7689}"/>
              </a:ext>
            </a:extLst>
          </p:cNvPr>
          <p:cNvSpPr txBox="1">
            <a:spLocks/>
          </p:cNvSpPr>
          <p:nvPr/>
        </p:nvSpPr>
        <p:spPr>
          <a:xfrm>
            <a:off x="381000" y="2853206"/>
            <a:ext cx="12954000" cy="487067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buFont typeface="Arial" pitchFamily="34" charset="0"/>
              <a:buNone/>
            </a:pP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Cần</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phương</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tiện</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ưu</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việt</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hơn</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=&gt;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Siêu</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âm</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qua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lòng</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môn</a:t>
            </a:r>
            <a:endParaRPr lang="en-US" b="1"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0" indent="0" algn="just">
              <a:spcBef>
                <a:spcPts val="0"/>
              </a:spcBef>
              <a:buFont typeface="Arial" pitchFamily="34" charset="0"/>
              <a:buNone/>
            </a:pPr>
            <a:endParaRPr lang="en-US" b="1"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0" indent="0" algn="just">
              <a:spcBef>
                <a:spcPts val="0"/>
              </a:spcBef>
              <a:buFont typeface="Arial" pitchFamily="34" charset="0"/>
              <a:buNone/>
            </a:pP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Là</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phương</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tiện</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rẻ</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tiền</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nhất</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mà</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lại</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cho</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kết</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quả</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chính</a:t>
            </a:r>
            <a:r>
              <a:rPr lang="en-US" b="1"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bg1"/>
                </a:solidFill>
                <a:latin typeface="Noto Sans" panose="020B0604020202020204" charset="0"/>
                <a:ea typeface="Noto Sans" panose="020B0604020202020204" charset="0"/>
                <a:cs typeface="Times New Roman" panose="02020603050405020304" pitchFamily="18" charset="0"/>
              </a:rPr>
              <a:t>xác</a:t>
            </a:r>
            <a:endParaRPr lang="en-US" b="1"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0" indent="0" algn="just">
              <a:spcBef>
                <a:spcPts val="0"/>
              </a:spcBef>
              <a:buFont typeface="Arial" pitchFamily="34" charset="0"/>
              <a:buNone/>
            </a:pP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Là</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tiêu</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chuẩn</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vàng</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trong</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việc</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đánh</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giá</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toàn</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bộ</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cơ</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vòng</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và</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phát</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hiện</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các</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áp</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xe</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cạnh</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hậu</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môn</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và</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các</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đường</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rò</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hậu</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 </a:t>
            </a:r>
            <a:r>
              <a:rPr lang="en-US" b="1" dirty="0" err="1"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môn</a:t>
            </a:r>
            <a:r>
              <a:rPr lang="en-US" b="1"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rPr>
              <a:t>.</a:t>
            </a:r>
            <a:endParaRPr lang="vi-VN" dirty="0" smtClean="0">
              <a:solidFill>
                <a:schemeClr val="accent5">
                  <a:lumMod val="60000"/>
                  <a:lumOff val="40000"/>
                </a:schemeClr>
              </a:solidFill>
              <a:latin typeface="Noto Sans" panose="020B0604020202020204" charset="0"/>
              <a:ea typeface="Noto Sans" panose="020B0604020202020204" charset="0"/>
              <a:cs typeface="Times New Roman" panose="02020603050405020304" pitchFamily="18" charset="0"/>
            </a:endParaRPr>
          </a:p>
          <a:p>
            <a:endParaRPr lang="en-US" dirty="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3018620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Siêu</a:t>
            </a:r>
            <a:r>
              <a:rPr lang="en-GB" sz="6000" dirty="0" smtClean="0">
                <a:solidFill>
                  <a:srgbClr val="FFFFFF"/>
                </a:solidFill>
                <a:latin typeface="Open Sans Bold"/>
              </a:rPr>
              <a:t> </a:t>
            </a:r>
            <a:r>
              <a:rPr lang="en-GB" sz="6000" dirty="0" err="1" smtClean="0">
                <a:solidFill>
                  <a:srgbClr val="FFFFFF"/>
                </a:solidFill>
                <a:latin typeface="Open Sans Bold"/>
              </a:rPr>
              <a:t>Âm</a:t>
            </a:r>
            <a:r>
              <a:rPr lang="en-GB" sz="6000" dirty="0" smtClean="0">
                <a:solidFill>
                  <a:srgbClr val="FFFFFF"/>
                </a:solidFill>
                <a:latin typeface="Open Sans Bold"/>
              </a:rPr>
              <a:t> qua </a:t>
            </a:r>
            <a:r>
              <a:rPr lang="en-GB" sz="6000" dirty="0" err="1" smtClean="0">
                <a:solidFill>
                  <a:srgbClr val="FFFFFF"/>
                </a:solidFill>
                <a:latin typeface="Open Sans Bold"/>
              </a:rPr>
              <a:t>lòng</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953000" cy="346249"/>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r>
              <a:rPr lang="en-GB" sz="2100" dirty="0" smtClean="0">
                <a:solidFill>
                  <a:srgbClr val="5CE1E6"/>
                </a:solidFill>
                <a:latin typeface="Open Sans Bold"/>
              </a:rPr>
              <a:t>&gt;</a:t>
            </a:r>
            <a:r>
              <a:rPr lang="en-GB" sz="2100" dirty="0" err="1" smtClean="0">
                <a:solidFill>
                  <a:srgbClr val="5CE1E6"/>
                </a:solidFill>
                <a:latin typeface="Open Sans Bold"/>
              </a:rPr>
              <a:t>Chẩn</a:t>
            </a:r>
            <a:r>
              <a:rPr lang="en-GB" sz="2100" dirty="0" smtClean="0">
                <a:solidFill>
                  <a:srgbClr val="5CE1E6"/>
                </a:solidFill>
                <a:latin typeface="Open Sans Bold"/>
              </a:rPr>
              <a:t> </a:t>
            </a:r>
            <a:r>
              <a:rPr lang="en-GB" sz="2100" dirty="0" err="1" smtClean="0">
                <a:solidFill>
                  <a:srgbClr val="5CE1E6"/>
                </a:solidFill>
                <a:latin typeface="Open Sans Bold"/>
              </a:rPr>
              <a:t>đoán</a:t>
            </a:r>
            <a:r>
              <a:rPr lang="en-GB" sz="2100" dirty="0" smtClean="0">
                <a:solidFill>
                  <a:srgbClr val="5CE1E6"/>
                </a:solidFill>
                <a:latin typeface="Open Sans Bold"/>
              </a:rPr>
              <a:t> </a:t>
            </a:r>
            <a:r>
              <a:rPr lang="en-GB" sz="2100" dirty="0" err="1" smtClean="0">
                <a:solidFill>
                  <a:srgbClr val="5CE1E6"/>
                </a:solidFill>
                <a:latin typeface="Open Sans Bold"/>
              </a:rPr>
              <a:t>hình</a:t>
            </a:r>
            <a:r>
              <a:rPr lang="en-GB" sz="2100" dirty="0" smtClean="0">
                <a:solidFill>
                  <a:srgbClr val="5CE1E6"/>
                </a:solidFill>
                <a:latin typeface="Open Sans Bold"/>
              </a:rPr>
              <a:t> </a:t>
            </a:r>
            <a:r>
              <a:rPr lang="en-GB" sz="2100" dirty="0" err="1" smtClean="0">
                <a:solidFill>
                  <a:srgbClr val="5CE1E6"/>
                </a:solidFill>
                <a:latin typeface="Open Sans Bold"/>
              </a:rPr>
              <a:t>ảnh</a:t>
            </a:r>
            <a:endParaRPr lang="en-US" sz="2100" dirty="0">
              <a:solidFill>
                <a:srgbClr val="5CE1E6"/>
              </a:solidFill>
              <a:latin typeface="Open Sans Bold"/>
            </a:endParaRPr>
          </a:p>
        </p:txBody>
      </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9473098" y="9639300"/>
            <a:ext cx="1408314" cy="89780"/>
          </a:xfrm>
          <a:prstGeom prst="rect">
            <a:avLst/>
          </a:prstGeom>
        </p:spPr>
      </p:pic>
      <p:pic>
        <p:nvPicPr>
          <p:cNvPr id="9" name="object 2">
            <a:extLst>
              <a:ext uri="{FF2B5EF4-FFF2-40B4-BE49-F238E27FC236}">
                <a16:creationId xmlns:a16="http://schemas.microsoft.com/office/drawing/2014/main" id="{8C56F588-210F-404C-98FD-04D28E066D4B}"/>
              </a:ext>
            </a:extLst>
          </p:cNvPr>
          <p:cNvPicPr/>
          <p:nvPr/>
        </p:nvPicPr>
        <p:blipFill>
          <a:blip r:embed="rId5" cstate="print"/>
          <a:stretch>
            <a:fillRect/>
          </a:stretch>
        </p:blipFill>
        <p:spPr>
          <a:xfrm>
            <a:off x="2066290" y="3163356"/>
            <a:ext cx="3496310" cy="5104344"/>
          </a:xfrm>
          <a:prstGeom prst="rect">
            <a:avLst/>
          </a:prstGeom>
        </p:spPr>
      </p:pic>
      <p:pic>
        <p:nvPicPr>
          <p:cNvPr id="11" name="object 3">
            <a:extLst>
              <a:ext uri="{FF2B5EF4-FFF2-40B4-BE49-F238E27FC236}">
                <a16:creationId xmlns:a16="http://schemas.microsoft.com/office/drawing/2014/main" id="{65B49EC2-0AE8-433A-BC44-5DB4E74CCE90}"/>
              </a:ext>
            </a:extLst>
          </p:cNvPr>
          <p:cNvPicPr/>
          <p:nvPr/>
        </p:nvPicPr>
        <p:blipFill>
          <a:blip r:embed="rId6" cstate="print"/>
          <a:stretch>
            <a:fillRect/>
          </a:stretch>
        </p:blipFill>
        <p:spPr>
          <a:xfrm>
            <a:off x="9214030" y="2950631"/>
            <a:ext cx="4959170" cy="5317069"/>
          </a:xfrm>
          <a:prstGeom prst="rect">
            <a:avLst/>
          </a:prstGeom>
        </p:spPr>
      </p:pic>
    </p:spTree>
    <p:extLst>
      <p:ext uri="{BB962C8B-B14F-4D97-AF65-F5344CB8AC3E}">
        <p14:creationId xmlns:p14="http://schemas.microsoft.com/office/powerpoint/2010/main" val="751186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Siêu</a:t>
            </a:r>
            <a:r>
              <a:rPr lang="en-GB" sz="6000" dirty="0" smtClean="0">
                <a:solidFill>
                  <a:srgbClr val="FFFFFF"/>
                </a:solidFill>
                <a:latin typeface="Open Sans Bold"/>
              </a:rPr>
              <a:t> </a:t>
            </a:r>
            <a:r>
              <a:rPr lang="en-GB" sz="6000" dirty="0" err="1" smtClean="0">
                <a:solidFill>
                  <a:srgbClr val="FFFFFF"/>
                </a:solidFill>
                <a:latin typeface="Open Sans Bold"/>
              </a:rPr>
              <a:t>Âm</a:t>
            </a:r>
            <a:r>
              <a:rPr lang="en-GB" sz="6000" dirty="0" smtClean="0">
                <a:solidFill>
                  <a:srgbClr val="FFFFFF"/>
                </a:solidFill>
                <a:latin typeface="Open Sans Bold"/>
              </a:rPr>
              <a:t> qua </a:t>
            </a:r>
            <a:r>
              <a:rPr lang="en-GB" sz="6000" dirty="0" err="1" smtClean="0">
                <a:solidFill>
                  <a:srgbClr val="FFFFFF"/>
                </a:solidFill>
                <a:latin typeface="Open Sans Bold"/>
              </a:rPr>
              <a:t>lòng</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953000" cy="346249"/>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r>
              <a:rPr lang="en-GB" sz="2100" dirty="0" smtClean="0">
                <a:solidFill>
                  <a:srgbClr val="5CE1E6"/>
                </a:solidFill>
                <a:latin typeface="Open Sans Bold"/>
              </a:rPr>
              <a:t>&gt;</a:t>
            </a:r>
            <a:r>
              <a:rPr lang="en-GB" sz="2100" dirty="0" err="1" smtClean="0">
                <a:solidFill>
                  <a:srgbClr val="5CE1E6"/>
                </a:solidFill>
                <a:latin typeface="Open Sans Bold"/>
              </a:rPr>
              <a:t>Chẩn</a:t>
            </a:r>
            <a:r>
              <a:rPr lang="en-GB" sz="2100" dirty="0" smtClean="0">
                <a:solidFill>
                  <a:srgbClr val="5CE1E6"/>
                </a:solidFill>
                <a:latin typeface="Open Sans Bold"/>
              </a:rPr>
              <a:t> </a:t>
            </a:r>
            <a:r>
              <a:rPr lang="en-GB" sz="2100" dirty="0" err="1" smtClean="0">
                <a:solidFill>
                  <a:srgbClr val="5CE1E6"/>
                </a:solidFill>
                <a:latin typeface="Open Sans Bold"/>
              </a:rPr>
              <a:t>đoán</a:t>
            </a:r>
            <a:r>
              <a:rPr lang="en-GB" sz="2100" dirty="0" smtClean="0">
                <a:solidFill>
                  <a:srgbClr val="5CE1E6"/>
                </a:solidFill>
                <a:latin typeface="Open Sans Bold"/>
              </a:rPr>
              <a:t> </a:t>
            </a:r>
            <a:r>
              <a:rPr lang="en-GB" sz="2100" dirty="0" err="1" smtClean="0">
                <a:solidFill>
                  <a:srgbClr val="5CE1E6"/>
                </a:solidFill>
                <a:latin typeface="Open Sans Bold"/>
              </a:rPr>
              <a:t>hình</a:t>
            </a:r>
            <a:r>
              <a:rPr lang="en-GB" sz="2100" dirty="0" smtClean="0">
                <a:solidFill>
                  <a:srgbClr val="5CE1E6"/>
                </a:solidFill>
                <a:latin typeface="Open Sans Bold"/>
              </a:rPr>
              <a:t> </a:t>
            </a:r>
            <a:r>
              <a:rPr lang="en-GB" sz="2100" dirty="0" err="1" smtClean="0">
                <a:solidFill>
                  <a:srgbClr val="5CE1E6"/>
                </a:solidFill>
                <a:latin typeface="Open Sans Bold"/>
              </a:rPr>
              <a:t>ảnh</a:t>
            </a:r>
            <a:endParaRPr lang="en-US" sz="2100" dirty="0">
              <a:solidFill>
                <a:srgbClr val="5CE1E6"/>
              </a:solidFill>
              <a:latin typeface="Open Sans Bold"/>
            </a:endParaRPr>
          </a:p>
        </p:txBody>
      </p:sp>
      <p:pic>
        <p:nvPicPr>
          <p:cNvPr id="12" name="object 2"/>
          <p:cNvPicPr/>
          <p:nvPr/>
        </p:nvPicPr>
        <p:blipFill>
          <a:blip r:embed="rId3" cstate="print"/>
          <a:stretch>
            <a:fillRect/>
          </a:stretch>
        </p:blipFill>
        <p:spPr>
          <a:xfrm>
            <a:off x="4876800" y="2705551"/>
            <a:ext cx="6781800" cy="5029728"/>
          </a:xfrm>
          <a:prstGeom prst="rect">
            <a:avLst/>
          </a:prstGeom>
        </p:spPr>
      </p:pic>
      <p:sp>
        <p:nvSpPr>
          <p:cNvPr id="13" name="object 3"/>
          <p:cNvSpPr txBox="1"/>
          <p:nvPr/>
        </p:nvSpPr>
        <p:spPr>
          <a:xfrm>
            <a:off x="6100252" y="8293199"/>
            <a:ext cx="4066117" cy="504625"/>
          </a:xfrm>
          <a:prstGeom prst="rect">
            <a:avLst/>
          </a:prstGeom>
        </p:spPr>
        <p:txBody>
          <a:bodyPr vert="horz" wrap="square" lIns="0" tIns="12065" rIns="0" bIns="0" rtlCol="0">
            <a:spAutoFit/>
          </a:bodyPr>
          <a:lstStyle/>
          <a:p>
            <a:pPr marL="62865">
              <a:spcBef>
                <a:spcPts val="95"/>
              </a:spcBef>
            </a:pPr>
            <a:r>
              <a:rPr lang="en-US" sz="3200" spc="-375" dirty="0" err="1">
                <a:solidFill>
                  <a:schemeClr val="accent5">
                    <a:lumMod val="60000"/>
                    <a:lumOff val="40000"/>
                  </a:schemeClr>
                </a:solidFill>
                <a:latin typeface="Noto Sans" panose="020B0604020202020204" charset="0"/>
                <a:ea typeface="Noto Sans" panose="020B0604020202020204" charset="0"/>
                <a:cs typeface="Times New Roman"/>
              </a:rPr>
              <a:t>Áp</a:t>
            </a:r>
            <a:r>
              <a:rPr lang="en-US" sz="3200" spc="-375" dirty="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err="1">
                <a:solidFill>
                  <a:schemeClr val="accent5">
                    <a:lumMod val="60000"/>
                    <a:lumOff val="40000"/>
                  </a:schemeClr>
                </a:solidFill>
                <a:latin typeface="Noto Sans" panose="020B0604020202020204" charset="0"/>
                <a:ea typeface="Noto Sans" panose="020B0604020202020204" charset="0"/>
                <a:cs typeface="Times New Roman"/>
              </a:rPr>
              <a:t>xe</a:t>
            </a:r>
            <a:r>
              <a:rPr lang="en-US" sz="3200" spc="-375" dirty="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smtClean="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hình</a:t>
            </a:r>
            <a:r>
              <a:rPr lang="en-US" sz="3200" spc="-375" dirty="0" smtClean="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móng</a:t>
            </a:r>
            <a:r>
              <a:rPr lang="en-US" sz="3200" spc="-375" dirty="0" smtClean="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ngựa</a:t>
            </a:r>
            <a:endParaRPr sz="3200" dirty="0">
              <a:solidFill>
                <a:schemeClr val="accent5">
                  <a:lumMod val="60000"/>
                  <a:lumOff val="40000"/>
                </a:schemeClr>
              </a:solidFill>
              <a:latin typeface="Noto Sans" panose="020B0604020202020204" charset="0"/>
              <a:ea typeface="Noto Sans" panose="020B0604020202020204" charset="0"/>
              <a:cs typeface="Times New Roman"/>
            </a:endParaRPr>
          </a:p>
        </p:txBody>
      </p:sp>
    </p:spTree>
    <p:extLst>
      <p:ext uri="{BB962C8B-B14F-4D97-AF65-F5344CB8AC3E}">
        <p14:creationId xmlns:p14="http://schemas.microsoft.com/office/powerpoint/2010/main" val="341924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Siêu</a:t>
            </a:r>
            <a:r>
              <a:rPr lang="en-GB" sz="6000" dirty="0" smtClean="0">
                <a:solidFill>
                  <a:srgbClr val="FFFFFF"/>
                </a:solidFill>
                <a:latin typeface="Open Sans Bold"/>
              </a:rPr>
              <a:t> </a:t>
            </a:r>
            <a:r>
              <a:rPr lang="en-GB" sz="6000" dirty="0" err="1" smtClean="0">
                <a:solidFill>
                  <a:srgbClr val="FFFFFF"/>
                </a:solidFill>
                <a:latin typeface="Open Sans Bold"/>
              </a:rPr>
              <a:t>Âm</a:t>
            </a:r>
            <a:r>
              <a:rPr lang="en-GB" sz="6000" dirty="0" smtClean="0">
                <a:solidFill>
                  <a:srgbClr val="FFFFFF"/>
                </a:solidFill>
                <a:latin typeface="Open Sans Bold"/>
              </a:rPr>
              <a:t> qua </a:t>
            </a:r>
            <a:r>
              <a:rPr lang="en-GB" sz="6000" dirty="0" err="1" smtClean="0">
                <a:solidFill>
                  <a:srgbClr val="FFFFFF"/>
                </a:solidFill>
                <a:latin typeface="Open Sans Bold"/>
              </a:rPr>
              <a:t>lòng</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953000" cy="346249"/>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r>
              <a:rPr lang="en-GB" sz="2100" dirty="0" smtClean="0">
                <a:solidFill>
                  <a:srgbClr val="5CE1E6"/>
                </a:solidFill>
                <a:latin typeface="Open Sans Bold"/>
              </a:rPr>
              <a:t>&gt;</a:t>
            </a:r>
            <a:r>
              <a:rPr lang="en-GB" sz="2100" dirty="0" err="1" smtClean="0">
                <a:solidFill>
                  <a:srgbClr val="5CE1E6"/>
                </a:solidFill>
                <a:latin typeface="Open Sans Bold"/>
              </a:rPr>
              <a:t>Chẩn</a:t>
            </a:r>
            <a:r>
              <a:rPr lang="en-GB" sz="2100" dirty="0" smtClean="0">
                <a:solidFill>
                  <a:srgbClr val="5CE1E6"/>
                </a:solidFill>
                <a:latin typeface="Open Sans Bold"/>
              </a:rPr>
              <a:t> </a:t>
            </a:r>
            <a:r>
              <a:rPr lang="en-GB" sz="2100" dirty="0" err="1" smtClean="0">
                <a:solidFill>
                  <a:srgbClr val="5CE1E6"/>
                </a:solidFill>
                <a:latin typeface="Open Sans Bold"/>
              </a:rPr>
              <a:t>đoán</a:t>
            </a:r>
            <a:r>
              <a:rPr lang="en-GB" sz="2100" dirty="0" smtClean="0">
                <a:solidFill>
                  <a:srgbClr val="5CE1E6"/>
                </a:solidFill>
                <a:latin typeface="Open Sans Bold"/>
              </a:rPr>
              <a:t> </a:t>
            </a:r>
            <a:r>
              <a:rPr lang="en-GB" sz="2100" dirty="0" err="1" smtClean="0">
                <a:solidFill>
                  <a:srgbClr val="5CE1E6"/>
                </a:solidFill>
                <a:latin typeface="Open Sans Bold"/>
              </a:rPr>
              <a:t>hình</a:t>
            </a:r>
            <a:r>
              <a:rPr lang="en-GB" sz="2100" dirty="0" smtClean="0">
                <a:solidFill>
                  <a:srgbClr val="5CE1E6"/>
                </a:solidFill>
                <a:latin typeface="Open Sans Bold"/>
              </a:rPr>
              <a:t> </a:t>
            </a:r>
            <a:r>
              <a:rPr lang="en-GB" sz="2100" dirty="0" err="1" smtClean="0">
                <a:solidFill>
                  <a:srgbClr val="5CE1E6"/>
                </a:solidFill>
                <a:latin typeface="Open Sans Bold"/>
              </a:rPr>
              <a:t>ảnh</a:t>
            </a:r>
            <a:endParaRPr lang="en-US" sz="2100" dirty="0">
              <a:solidFill>
                <a:srgbClr val="5CE1E6"/>
              </a:solidFill>
              <a:latin typeface="Open Sans Bold"/>
            </a:endParaRPr>
          </a:p>
        </p:txBody>
      </p:sp>
      <p:sp>
        <p:nvSpPr>
          <p:cNvPr id="13" name="object 3"/>
          <p:cNvSpPr txBox="1"/>
          <p:nvPr/>
        </p:nvSpPr>
        <p:spPr>
          <a:xfrm>
            <a:off x="6100252" y="8293199"/>
            <a:ext cx="4796348" cy="504625"/>
          </a:xfrm>
          <a:prstGeom prst="rect">
            <a:avLst/>
          </a:prstGeom>
        </p:spPr>
        <p:txBody>
          <a:bodyPr vert="horz" wrap="square" lIns="0" tIns="12065" rIns="0" bIns="0" rtlCol="0">
            <a:spAutoFit/>
          </a:bodyPr>
          <a:lstStyle/>
          <a:p>
            <a:pPr marL="62865">
              <a:spcBef>
                <a:spcPts val="95"/>
              </a:spcBef>
            </a:pP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Mũi</a:t>
            </a:r>
            <a:r>
              <a:rPr lang="en-US" sz="3200" spc="-375" dirty="0" smtClean="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tên</a:t>
            </a:r>
            <a:r>
              <a:rPr lang="en-US" sz="3200" spc="-375" dirty="0" smtClean="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trắng</a:t>
            </a:r>
            <a:r>
              <a:rPr lang="en-US" sz="3200" spc="-375" dirty="0" smtClean="0">
                <a:solidFill>
                  <a:schemeClr val="accent5">
                    <a:lumMod val="60000"/>
                    <a:lumOff val="40000"/>
                  </a:schemeClr>
                </a:solidFill>
                <a:latin typeface="Noto Sans" panose="020B0604020202020204" charset="0"/>
                <a:ea typeface="Noto Sans" panose="020B0604020202020204" charset="0"/>
                <a:cs typeface="Times New Roman"/>
              </a:rPr>
              <a:t> : </a:t>
            </a: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vị</a:t>
            </a:r>
            <a:r>
              <a:rPr lang="en-US" sz="3200" spc="-375" dirty="0" smtClean="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trí</a:t>
            </a:r>
            <a:r>
              <a:rPr lang="en-US" sz="3200" spc="-375" dirty="0" smtClean="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đường</a:t>
            </a:r>
            <a:r>
              <a:rPr lang="en-US" sz="3200" spc="-375" dirty="0" smtClean="0">
                <a:solidFill>
                  <a:schemeClr val="accent5">
                    <a:lumMod val="60000"/>
                    <a:lumOff val="40000"/>
                  </a:schemeClr>
                </a:solidFill>
                <a:latin typeface="Noto Sans" panose="020B0604020202020204" charset="0"/>
                <a:ea typeface="Noto Sans" panose="020B0604020202020204" charset="0"/>
                <a:cs typeface="Times New Roman"/>
              </a:rPr>
              <a:t>  </a:t>
            </a:r>
            <a:r>
              <a:rPr lang="en-US" sz="3200" spc="-375" dirty="0" err="1" smtClean="0">
                <a:solidFill>
                  <a:schemeClr val="accent5">
                    <a:lumMod val="60000"/>
                    <a:lumOff val="40000"/>
                  </a:schemeClr>
                </a:solidFill>
                <a:latin typeface="Noto Sans" panose="020B0604020202020204" charset="0"/>
                <a:ea typeface="Noto Sans" panose="020B0604020202020204" charset="0"/>
                <a:cs typeface="Times New Roman"/>
              </a:rPr>
              <a:t>rò</a:t>
            </a:r>
            <a:endParaRPr sz="3200" dirty="0">
              <a:solidFill>
                <a:schemeClr val="accent5">
                  <a:lumMod val="60000"/>
                  <a:lumOff val="40000"/>
                </a:schemeClr>
              </a:solidFill>
              <a:latin typeface="Noto Sans" panose="020B0604020202020204" charset="0"/>
              <a:ea typeface="Noto Sans" panose="020B0604020202020204" charset="0"/>
              <a:cs typeface="Times New Roman"/>
            </a:endParaRPr>
          </a:p>
        </p:txBody>
      </p:sp>
      <p:pic>
        <p:nvPicPr>
          <p:cNvPr id="9" name="object 2">
            <a:extLst>
              <a:ext uri="{FF2B5EF4-FFF2-40B4-BE49-F238E27FC236}">
                <a16:creationId xmlns:a16="http://schemas.microsoft.com/office/drawing/2014/main" id="{CC26DF05-E6EE-497D-A175-9A67CDF3E27B}"/>
              </a:ext>
            </a:extLst>
          </p:cNvPr>
          <p:cNvPicPr/>
          <p:nvPr/>
        </p:nvPicPr>
        <p:blipFill>
          <a:blip r:embed="rId3" cstate="print"/>
          <a:stretch>
            <a:fillRect/>
          </a:stretch>
        </p:blipFill>
        <p:spPr>
          <a:xfrm>
            <a:off x="5029200" y="2919148"/>
            <a:ext cx="6705600" cy="4933950"/>
          </a:xfrm>
          <a:prstGeom prst="rect">
            <a:avLst/>
          </a:prstGeom>
        </p:spPr>
      </p:pic>
    </p:spTree>
    <p:extLst>
      <p:ext uri="{BB962C8B-B14F-4D97-AF65-F5344CB8AC3E}">
        <p14:creationId xmlns:p14="http://schemas.microsoft.com/office/powerpoint/2010/main" val="27150431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Cộng</a:t>
            </a:r>
            <a:r>
              <a:rPr lang="en-GB" sz="6000" dirty="0" smtClean="0">
                <a:solidFill>
                  <a:srgbClr val="FFFFFF"/>
                </a:solidFill>
                <a:latin typeface="Open Sans Bold"/>
              </a:rPr>
              <a:t> </a:t>
            </a:r>
            <a:r>
              <a:rPr lang="en-GB" sz="6000" dirty="0" err="1" smtClean="0">
                <a:solidFill>
                  <a:srgbClr val="FFFFFF"/>
                </a:solidFill>
                <a:latin typeface="Open Sans Bold"/>
              </a:rPr>
              <a:t>hưởng</a:t>
            </a:r>
            <a:r>
              <a:rPr lang="en-GB" sz="6000" dirty="0" smtClean="0">
                <a:solidFill>
                  <a:srgbClr val="FFFFFF"/>
                </a:solidFill>
                <a:latin typeface="Open Sans Bold"/>
              </a:rPr>
              <a:t> </a:t>
            </a:r>
            <a:r>
              <a:rPr lang="en-GB" sz="6000" dirty="0" err="1" smtClean="0">
                <a:solidFill>
                  <a:srgbClr val="FFFFFF"/>
                </a:solidFill>
                <a:latin typeface="Open Sans Bold"/>
              </a:rPr>
              <a:t>từ</a:t>
            </a:r>
            <a:endParaRPr lang="en-US" sz="6000" dirty="0">
              <a:solidFill>
                <a:srgbClr val="FFFFFF"/>
              </a:solidFill>
              <a:latin typeface="Open Sans Bold"/>
            </a:endParaRPr>
          </a:p>
        </p:txBody>
      </p:sp>
      <p:sp>
        <p:nvSpPr>
          <p:cNvPr id="8" name="TextBox 8"/>
          <p:cNvSpPr txBox="1"/>
          <p:nvPr/>
        </p:nvSpPr>
        <p:spPr>
          <a:xfrm>
            <a:off x="381000" y="819716"/>
            <a:ext cx="4953000" cy="346249"/>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r>
              <a:rPr lang="en-GB" sz="2100" dirty="0" smtClean="0">
                <a:solidFill>
                  <a:srgbClr val="5CE1E6"/>
                </a:solidFill>
                <a:latin typeface="Open Sans Bold"/>
              </a:rPr>
              <a:t>&gt;</a:t>
            </a:r>
            <a:r>
              <a:rPr lang="en-GB" sz="2100" dirty="0" err="1" smtClean="0">
                <a:solidFill>
                  <a:srgbClr val="5CE1E6"/>
                </a:solidFill>
                <a:latin typeface="Open Sans Bold"/>
              </a:rPr>
              <a:t>Chẩn</a:t>
            </a:r>
            <a:r>
              <a:rPr lang="en-GB" sz="2100" dirty="0" smtClean="0">
                <a:solidFill>
                  <a:srgbClr val="5CE1E6"/>
                </a:solidFill>
                <a:latin typeface="Open Sans Bold"/>
              </a:rPr>
              <a:t> </a:t>
            </a:r>
            <a:r>
              <a:rPr lang="en-GB" sz="2100" dirty="0" err="1" smtClean="0">
                <a:solidFill>
                  <a:srgbClr val="5CE1E6"/>
                </a:solidFill>
                <a:latin typeface="Open Sans Bold"/>
              </a:rPr>
              <a:t>đoán</a:t>
            </a:r>
            <a:r>
              <a:rPr lang="en-GB" sz="2100" dirty="0" smtClean="0">
                <a:solidFill>
                  <a:srgbClr val="5CE1E6"/>
                </a:solidFill>
                <a:latin typeface="Open Sans Bold"/>
              </a:rPr>
              <a:t> </a:t>
            </a:r>
            <a:r>
              <a:rPr lang="en-GB" sz="2100" dirty="0" err="1" smtClean="0">
                <a:solidFill>
                  <a:srgbClr val="5CE1E6"/>
                </a:solidFill>
                <a:latin typeface="Open Sans Bold"/>
              </a:rPr>
              <a:t>hình</a:t>
            </a:r>
            <a:r>
              <a:rPr lang="en-GB" sz="2100" dirty="0" smtClean="0">
                <a:solidFill>
                  <a:srgbClr val="5CE1E6"/>
                </a:solidFill>
                <a:latin typeface="Open Sans Bold"/>
              </a:rPr>
              <a:t> </a:t>
            </a:r>
            <a:r>
              <a:rPr lang="en-GB" sz="2100" dirty="0" err="1" smtClean="0">
                <a:solidFill>
                  <a:srgbClr val="5CE1E6"/>
                </a:solidFill>
                <a:latin typeface="Open Sans Bold"/>
              </a:rPr>
              <a:t>ảnh</a:t>
            </a:r>
            <a:endParaRPr lang="en-US" sz="2100" dirty="0">
              <a:solidFill>
                <a:srgbClr val="5CE1E6"/>
              </a:solidFill>
              <a:latin typeface="Open Sans Bold"/>
            </a:endParaRPr>
          </a:p>
        </p:txBody>
      </p:sp>
      <p:sp>
        <p:nvSpPr>
          <p:cNvPr id="10" name="Content Placeholder 2">
            <a:extLst>
              <a:ext uri="{FF2B5EF4-FFF2-40B4-BE49-F238E27FC236}">
                <a16:creationId xmlns:a16="http://schemas.microsoft.com/office/drawing/2014/main" id="{0A1D6B5E-3DE4-45A2-9704-A218D6A70F3B}"/>
              </a:ext>
            </a:extLst>
          </p:cNvPr>
          <p:cNvSpPr txBox="1">
            <a:spLocks/>
          </p:cNvSpPr>
          <p:nvPr/>
        </p:nvSpPr>
        <p:spPr>
          <a:xfrm>
            <a:off x="348343" y="2891306"/>
            <a:ext cx="15468600" cy="707818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Với</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áp</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xe</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chỉ</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định</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CHT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bụng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chậu</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khi</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p>
          <a:p>
            <a:pPr marL="0" indent="0">
              <a:buFont typeface="Arial" pitchFamily="34" charset="0"/>
              <a:buNone/>
            </a:pP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Tứ</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chứng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nhiễm</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khuẩn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trực</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tràng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ẩn</a:t>
            </a:r>
            <a:endParaRPr lang="en-US"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0" indent="0">
              <a:buFont typeface="Arial" pitchFamily="34" charset="0"/>
              <a:buNone/>
            </a:pP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Áp</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xe</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trên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cơ</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nâng</a:t>
            </a:r>
            <a:endParaRPr lang="en-US"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0" indent="0">
              <a:buFont typeface="Arial" pitchFamily="34" charset="0"/>
              <a:buNone/>
            </a:pP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Áp</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xe</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hình</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móng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ngựa</a:t>
            </a:r>
            <a:endParaRPr lang="en-US"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0" indent="0">
              <a:buFont typeface="Arial" pitchFamily="34" charset="0"/>
              <a:buNone/>
            </a:pP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Áp</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xe</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khoang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ngồi</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môn</a:t>
            </a:r>
            <a:endParaRPr lang="en-US"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0" indent="0">
              <a:buFont typeface="Arial" pitchFamily="34" charset="0"/>
              <a:buNone/>
            </a:pP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Với</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CHT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đường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khi</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p>
          <a:p>
            <a:pPr marL="0" indent="0">
              <a:buFont typeface="Arial" pitchFamily="34" charset="0"/>
              <a:buNone/>
            </a:pP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phức</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tạp</a:t>
            </a:r>
            <a:endParaRPr lang="en-US" dirty="0">
              <a:solidFill>
                <a:schemeClr val="bg1"/>
              </a:solidFill>
              <a:latin typeface="Noto Sans" panose="020B0604020202020204" charset="0"/>
              <a:ea typeface="Noto Sans" panose="020B0604020202020204" charset="0"/>
              <a:cs typeface="Times New Roman" panose="02020603050405020304" pitchFamily="18" charset="0"/>
            </a:endParaRPr>
          </a:p>
        </p:txBody>
      </p:sp>
    </p:spTree>
    <p:extLst>
      <p:ext uri="{BB962C8B-B14F-4D97-AF65-F5344CB8AC3E}">
        <p14:creationId xmlns:p14="http://schemas.microsoft.com/office/powerpoint/2010/main" val="2566556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7055151" cy="948690"/>
          </a:xfrm>
          <a:prstGeom prst="rect">
            <a:avLst/>
          </a:prstGeom>
        </p:spPr>
        <p:txBody>
          <a:bodyPr lIns="0" tIns="0" rIns="0" bIns="0" rtlCol="0" anchor="t">
            <a:spAutoFit/>
          </a:bodyPr>
          <a:lstStyle/>
          <a:p>
            <a:pPr>
              <a:lnSpc>
                <a:spcPts val="7680"/>
              </a:lnSpc>
            </a:pPr>
            <a:r>
              <a:rPr lang="en-GB" sz="6000" dirty="0" err="1" smtClean="0">
                <a:solidFill>
                  <a:srgbClr val="FFFFFF"/>
                </a:solidFill>
                <a:latin typeface="Open Sans Bold"/>
              </a:rPr>
              <a:t>Đại</a:t>
            </a:r>
            <a:r>
              <a:rPr lang="en-GB" sz="6000" dirty="0" smtClean="0">
                <a:solidFill>
                  <a:srgbClr val="FFFFFF"/>
                </a:solidFill>
                <a:latin typeface="Open Sans Bold"/>
              </a:rPr>
              <a:t> </a:t>
            </a:r>
            <a:r>
              <a:rPr lang="en-GB" sz="6000" dirty="0" err="1" smtClean="0">
                <a:solidFill>
                  <a:srgbClr val="FFFFFF"/>
                </a:solidFill>
                <a:latin typeface="Open Sans Bold"/>
              </a:rPr>
              <a:t>cương</a:t>
            </a:r>
            <a:endParaRPr lang="en-US" sz="6000" dirty="0">
              <a:solidFill>
                <a:srgbClr val="FFFFFF"/>
              </a:solidFill>
              <a:latin typeface="Open Sans Bold"/>
            </a:endParaRPr>
          </a:p>
        </p:txBody>
      </p:sp>
      <p:sp>
        <p:nvSpPr>
          <p:cNvPr id="9" name="TextBox 9"/>
          <p:cNvSpPr txBox="1"/>
          <p:nvPr/>
        </p:nvSpPr>
        <p:spPr>
          <a:xfrm>
            <a:off x="0" y="2649943"/>
            <a:ext cx="17678400" cy="1615827"/>
          </a:xfrm>
          <a:prstGeom prst="rect">
            <a:avLst/>
          </a:prstGeom>
        </p:spPr>
        <p:txBody>
          <a:bodyPr wrap="square" lIns="0" tIns="0" rIns="0" bIns="0" rtlCol="0" anchor="t">
            <a:spAutoFit/>
          </a:bodyPr>
          <a:lstStyle/>
          <a:p>
            <a:pPr marL="561344" lvl="1" indent="-280672">
              <a:lnSpc>
                <a:spcPts val="4160"/>
              </a:lnSpc>
              <a:buFont typeface="Arial"/>
              <a:buChar char="•"/>
            </a:pPr>
            <a:r>
              <a:rPr lang="en-GB" sz="2600" dirty="0" err="1" smtClean="0">
                <a:solidFill>
                  <a:srgbClr val="FFFFFF"/>
                </a:solidFill>
                <a:latin typeface="Noto Sans"/>
              </a:rPr>
              <a:t>Áp</a:t>
            </a:r>
            <a:r>
              <a:rPr lang="en-GB" sz="2600" dirty="0" smtClean="0">
                <a:solidFill>
                  <a:srgbClr val="FFFFFF"/>
                </a:solidFill>
                <a:latin typeface="Noto Sans"/>
              </a:rPr>
              <a:t> </a:t>
            </a:r>
            <a:r>
              <a:rPr lang="en-GB" sz="2600" dirty="0" err="1" smtClean="0">
                <a:solidFill>
                  <a:srgbClr val="FFFFFF"/>
                </a:solidFill>
                <a:latin typeface="Noto Sans"/>
              </a:rPr>
              <a:t>xe</a:t>
            </a:r>
            <a:r>
              <a:rPr lang="en-GB" sz="2600" dirty="0" smtClean="0">
                <a:solidFill>
                  <a:srgbClr val="FFFFFF"/>
                </a:solidFill>
                <a:latin typeface="Noto Sans"/>
              </a:rPr>
              <a:t> </a:t>
            </a:r>
            <a:r>
              <a:rPr lang="en-GB" sz="2600" dirty="0" err="1" smtClean="0">
                <a:solidFill>
                  <a:srgbClr val="FFFFFF"/>
                </a:solidFill>
                <a:latin typeface="Noto Sans"/>
              </a:rPr>
              <a:t>hậu</a:t>
            </a:r>
            <a:r>
              <a:rPr lang="en-GB" sz="2600" dirty="0" smtClean="0">
                <a:solidFill>
                  <a:srgbClr val="FFFFFF"/>
                </a:solidFill>
                <a:latin typeface="Noto Sans"/>
              </a:rPr>
              <a:t> </a:t>
            </a:r>
            <a:r>
              <a:rPr lang="en-GB" sz="2600" dirty="0" err="1" smtClean="0">
                <a:solidFill>
                  <a:srgbClr val="FFFFFF"/>
                </a:solidFill>
                <a:latin typeface="Noto Sans"/>
              </a:rPr>
              <a:t>môn</a:t>
            </a:r>
            <a:r>
              <a:rPr lang="en-GB" sz="2600" dirty="0" smtClean="0">
                <a:solidFill>
                  <a:srgbClr val="FFFFFF"/>
                </a:solidFill>
                <a:latin typeface="Noto Sans"/>
              </a:rPr>
              <a:t> </a:t>
            </a:r>
            <a:r>
              <a:rPr lang="en-GB" sz="2600" dirty="0" err="1" smtClean="0">
                <a:solidFill>
                  <a:srgbClr val="FFFFFF"/>
                </a:solidFill>
                <a:latin typeface="Noto Sans"/>
              </a:rPr>
              <a:t>và</a:t>
            </a:r>
            <a:r>
              <a:rPr lang="en-GB" sz="2600" dirty="0" smtClean="0">
                <a:solidFill>
                  <a:srgbClr val="FFFFFF"/>
                </a:solidFill>
                <a:latin typeface="Noto Sans"/>
              </a:rPr>
              <a:t> </a:t>
            </a:r>
            <a:r>
              <a:rPr lang="en-GB" sz="2600" dirty="0" err="1" smtClean="0">
                <a:solidFill>
                  <a:srgbClr val="FFFFFF"/>
                </a:solidFill>
                <a:latin typeface="Noto Sans"/>
              </a:rPr>
              <a:t>Rò</a:t>
            </a:r>
            <a:r>
              <a:rPr lang="en-GB" sz="2600" dirty="0" smtClean="0">
                <a:solidFill>
                  <a:srgbClr val="FFFFFF"/>
                </a:solidFill>
                <a:latin typeface="Noto Sans"/>
              </a:rPr>
              <a:t> </a:t>
            </a:r>
            <a:r>
              <a:rPr lang="en-GB" sz="2600" dirty="0" err="1" smtClean="0">
                <a:solidFill>
                  <a:srgbClr val="FFFFFF"/>
                </a:solidFill>
                <a:latin typeface="Noto Sans"/>
              </a:rPr>
              <a:t>hậu</a:t>
            </a:r>
            <a:r>
              <a:rPr lang="en-GB" sz="2600" dirty="0" smtClean="0">
                <a:solidFill>
                  <a:srgbClr val="FFFFFF"/>
                </a:solidFill>
                <a:latin typeface="Noto Sans"/>
              </a:rPr>
              <a:t> </a:t>
            </a:r>
            <a:r>
              <a:rPr lang="en-GB" sz="2600" dirty="0" err="1" smtClean="0">
                <a:solidFill>
                  <a:srgbClr val="FFFFFF"/>
                </a:solidFill>
                <a:latin typeface="Noto Sans"/>
              </a:rPr>
              <a:t>môn</a:t>
            </a:r>
            <a:r>
              <a:rPr lang="en-GB" sz="2600" dirty="0" smtClean="0">
                <a:solidFill>
                  <a:srgbClr val="FFFFFF"/>
                </a:solidFill>
                <a:latin typeface="Noto Sans"/>
              </a:rPr>
              <a:t> </a:t>
            </a:r>
            <a:r>
              <a:rPr lang="en-GB" sz="2600" dirty="0" err="1" smtClean="0">
                <a:solidFill>
                  <a:srgbClr val="FFFFFF"/>
                </a:solidFill>
                <a:latin typeface="Noto Sans"/>
              </a:rPr>
              <a:t>đều</a:t>
            </a:r>
            <a:r>
              <a:rPr lang="en-GB" sz="2600" dirty="0" smtClean="0">
                <a:solidFill>
                  <a:srgbClr val="FFFFFF"/>
                </a:solidFill>
                <a:latin typeface="Noto Sans"/>
              </a:rPr>
              <a:t> </a:t>
            </a:r>
            <a:r>
              <a:rPr lang="en-GB" sz="2600" dirty="0" err="1" smtClean="0">
                <a:solidFill>
                  <a:srgbClr val="FFFFFF"/>
                </a:solidFill>
                <a:latin typeface="Noto Sans"/>
              </a:rPr>
              <a:t>là</a:t>
            </a:r>
            <a:r>
              <a:rPr lang="en-GB" sz="2600" dirty="0" smtClean="0">
                <a:solidFill>
                  <a:srgbClr val="FFFFFF"/>
                </a:solidFill>
                <a:latin typeface="Noto Sans"/>
              </a:rPr>
              <a:t> </a:t>
            </a:r>
            <a:r>
              <a:rPr lang="en-GB" sz="2600" dirty="0" err="1" smtClean="0">
                <a:solidFill>
                  <a:srgbClr val="FFFFFF"/>
                </a:solidFill>
                <a:latin typeface="Noto Sans"/>
              </a:rPr>
              <a:t>hậu</a:t>
            </a:r>
            <a:r>
              <a:rPr lang="en-GB" sz="2600" dirty="0" smtClean="0">
                <a:solidFill>
                  <a:srgbClr val="FFFFFF"/>
                </a:solidFill>
                <a:latin typeface="Noto Sans"/>
              </a:rPr>
              <a:t> </a:t>
            </a:r>
            <a:r>
              <a:rPr lang="en-GB" sz="2600" dirty="0" err="1" smtClean="0">
                <a:solidFill>
                  <a:srgbClr val="FFFFFF"/>
                </a:solidFill>
                <a:latin typeface="Noto Sans"/>
              </a:rPr>
              <a:t>quả</a:t>
            </a:r>
            <a:r>
              <a:rPr lang="en-GB" sz="2600" dirty="0" smtClean="0">
                <a:solidFill>
                  <a:srgbClr val="FFFFFF"/>
                </a:solidFill>
                <a:latin typeface="Noto Sans"/>
              </a:rPr>
              <a:t> </a:t>
            </a:r>
            <a:r>
              <a:rPr lang="en-GB" sz="2600" dirty="0" err="1" smtClean="0">
                <a:solidFill>
                  <a:srgbClr val="FFFFFF"/>
                </a:solidFill>
                <a:latin typeface="Noto Sans"/>
              </a:rPr>
              <a:t>của</a:t>
            </a:r>
            <a:r>
              <a:rPr lang="en-GB" sz="2600" dirty="0" smtClean="0">
                <a:solidFill>
                  <a:srgbClr val="FFFFFF"/>
                </a:solidFill>
                <a:latin typeface="Noto Sans"/>
              </a:rPr>
              <a:t> </a:t>
            </a:r>
            <a:r>
              <a:rPr lang="en-GB" sz="2600" dirty="0" err="1" smtClean="0">
                <a:solidFill>
                  <a:srgbClr val="FFFFFF"/>
                </a:solidFill>
                <a:latin typeface="Noto Sans"/>
              </a:rPr>
              <a:t>việc</a:t>
            </a:r>
            <a:r>
              <a:rPr lang="en-GB" sz="2600" dirty="0" smtClean="0">
                <a:solidFill>
                  <a:srgbClr val="FFFFFF"/>
                </a:solidFill>
                <a:latin typeface="Noto Sans"/>
              </a:rPr>
              <a:t> </a:t>
            </a:r>
            <a:r>
              <a:rPr lang="en-GB" sz="2600" dirty="0" err="1" smtClean="0">
                <a:solidFill>
                  <a:srgbClr val="FFFFFF"/>
                </a:solidFill>
                <a:latin typeface="Noto Sans"/>
              </a:rPr>
              <a:t>nhiễm</a:t>
            </a:r>
            <a:r>
              <a:rPr lang="en-GB" sz="2600" dirty="0" smtClean="0">
                <a:solidFill>
                  <a:srgbClr val="FFFFFF"/>
                </a:solidFill>
                <a:latin typeface="Noto Sans"/>
              </a:rPr>
              <a:t> </a:t>
            </a:r>
            <a:r>
              <a:rPr lang="en-GB" sz="2600" dirty="0" err="1" smtClean="0">
                <a:solidFill>
                  <a:srgbClr val="FFFFFF"/>
                </a:solidFill>
                <a:latin typeface="Noto Sans"/>
              </a:rPr>
              <a:t>trùng</a:t>
            </a:r>
            <a:r>
              <a:rPr lang="en-GB" sz="2600" dirty="0" smtClean="0">
                <a:solidFill>
                  <a:srgbClr val="FFFFFF"/>
                </a:solidFill>
                <a:latin typeface="Noto Sans"/>
              </a:rPr>
              <a:t> </a:t>
            </a:r>
            <a:r>
              <a:rPr lang="en-GB" sz="2600" dirty="0" err="1" smtClean="0">
                <a:solidFill>
                  <a:srgbClr val="FFFFFF"/>
                </a:solidFill>
                <a:latin typeface="Noto Sans"/>
              </a:rPr>
              <a:t>và</a:t>
            </a:r>
            <a:r>
              <a:rPr lang="en-GB" sz="2600" dirty="0" smtClean="0">
                <a:solidFill>
                  <a:srgbClr val="FFFFFF"/>
                </a:solidFill>
                <a:latin typeface="Noto Sans"/>
              </a:rPr>
              <a:t> </a:t>
            </a:r>
            <a:r>
              <a:rPr lang="en-GB" sz="2600" dirty="0" err="1" smtClean="0">
                <a:solidFill>
                  <a:srgbClr val="FFFFFF"/>
                </a:solidFill>
                <a:latin typeface="Noto Sans"/>
              </a:rPr>
              <a:t>thể</a:t>
            </a:r>
            <a:r>
              <a:rPr lang="en-GB" sz="2600" dirty="0" smtClean="0">
                <a:solidFill>
                  <a:srgbClr val="FFFFFF"/>
                </a:solidFill>
                <a:latin typeface="Noto Sans"/>
              </a:rPr>
              <a:t> </a:t>
            </a:r>
            <a:r>
              <a:rPr lang="en-GB" sz="2600" dirty="0" err="1" smtClean="0">
                <a:solidFill>
                  <a:srgbClr val="FFFFFF"/>
                </a:solidFill>
                <a:latin typeface="Noto Sans"/>
              </a:rPr>
              <a:t>hiện</a:t>
            </a:r>
            <a:r>
              <a:rPr lang="en-GB" sz="2600" dirty="0" smtClean="0">
                <a:solidFill>
                  <a:srgbClr val="FFFFFF"/>
                </a:solidFill>
                <a:latin typeface="Noto Sans"/>
              </a:rPr>
              <a:t> </a:t>
            </a:r>
            <a:r>
              <a:rPr lang="en-GB" sz="2600" dirty="0" err="1" smtClean="0">
                <a:solidFill>
                  <a:srgbClr val="FFFFFF"/>
                </a:solidFill>
                <a:latin typeface="Noto Sans"/>
              </a:rPr>
              <a:t>trên</a:t>
            </a:r>
            <a:r>
              <a:rPr lang="en-GB" sz="2600" dirty="0" smtClean="0">
                <a:solidFill>
                  <a:srgbClr val="FFFFFF"/>
                </a:solidFill>
                <a:latin typeface="Noto Sans"/>
              </a:rPr>
              <a:t> </a:t>
            </a:r>
            <a:r>
              <a:rPr lang="en-GB" sz="2600" dirty="0" err="1" smtClean="0">
                <a:solidFill>
                  <a:srgbClr val="FFFFFF"/>
                </a:solidFill>
                <a:latin typeface="Noto Sans"/>
              </a:rPr>
              <a:t>lâm</a:t>
            </a:r>
            <a:r>
              <a:rPr lang="en-GB" sz="2600" dirty="0" smtClean="0">
                <a:solidFill>
                  <a:srgbClr val="FFFFFF"/>
                </a:solidFill>
                <a:latin typeface="Noto Sans"/>
              </a:rPr>
              <a:t> </a:t>
            </a:r>
            <a:r>
              <a:rPr lang="en-GB" sz="2600" dirty="0" err="1" smtClean="0">
                <a:solidFill>
                  <a:srgbClr val="FFFFFF"/>
                </a:solidFill>
                <a:latin typeface="Noto Sans"/>
              </a:rPr>
              <a:t>sàng</a:t>
            </a:r>
            <a:r>
              <a:rPr lang="en-GB" sz="2600" dirty="0" smtClean="0">
                <a:solidFill>
                  <a:srgbClr val="FFFFFF"/>
                </a:solidFill>
                <a:latin typeface="Noto Sans"/>
              </a:rPr>
              <a:t> </a:t>
            </a:r>
            <a:r>
              <a:rPr lang="en-GB" sz="2600" dirty="0" err="1" smtClean="0">
                <a:solidFill>
                  <a:srgbClr val="FFFFFF"/>
                </a:solidFill>
                <a:latin typeface="Noto Sans"/>
              </a:rPr>
              <a:t>dưới</a:t>
            </a:r>
            <a:r>
              <a:rPr lang="en-GB" sz="2600" dirty="0" smtClean="0">
                <a:solidFill>
                  <a:srgbClr val="FFFFFF"/>
                </a:solidFill>
                <a:latin typeface="Noto Sans"/>
              </a:rPr>
              <a:t> 2 </a:t>
            </a:r>
            <a:r>
              <a:rPr lang="en-GB" sz="2600" dirty="0" err="1" smtClean="0">
                <a:solidFill>
                  <a:srgbClr val="FFFFFF"/>
                </a:solidFill>
                <a:latin typeface="Noto Sans"/>
              </a:rPr>
              <a:t>dạng</a:t>
            </a:r>
            <a:r>
              <a:rPr lang="en-GB" sz="2600" dirty="0" smtClean="0">
                <a:solidFill>
                  <a:srgbClr val="FFFFFF"/>
                </a:solidFill>
                <a:latin typeface="Noto Sans"/>
              </a:rPr>
              <a:t>:</a:t>
            </a:r>
          </a:p>
          <a:p>
            <a:pPr marL="561344" lvl="1" indent="-280672">
              <a:lnSpc>
                <a:spcPts val="4160"/>
              </a:lnSpc>
              <a:buFont typeface="Arial"/>
              <a:buChar char="•"/>
            </a:pPr>
            <a:r>
              <a:rPr lang="en-GB" sz="2600" dirty="0" err="1" smtClean="0">
                <a:solidFill>
                  <a:srgbClr val="FFFFFF"/>
                </a:solidFill>
                <a:latin typeface="Noto Sans"/>
              </a:rPr>
              <a:t>Áp</a:t>
            </a:r>
            <a:r>
              <a:rPr lang="en-GB" sz="2600" dirty="0" smtClean="0">
                <a:solidFill>
                  <a:srgbClr val="FFFFFF"/>
                </a:solidFill>
                <a:latin typeface="Noto Sans"/>
              </a:rPr>
              <a:t> </a:t>
            </a:r>
            <a:r>
              <a:rPr lang="en-GB" sz="2600" dirty="0" err="1" smtClean="0">
                <a:solidFill>
                  <a:srgbClr val="FFFFFF"/>
                </a:solidFill>
                <a:latin typeface="Noto Sans"/>
              </a:rPr>
              <a:t>xe</a:t>
            </a:r>
            <a:r>
              <a:rPr lang="en-GB" sz="2600" dirty="0" smtClean="0">
                <a:solidFill>
                  <a:srgbClr val="FFFFFF"/>
                </a:solidFill>
                <a:latin typeface="Noto Sans"/>
              </a:rPr>
              <a:t> </a:t>
            </a:r>
            <a:r>
              <a:rPr lang="en-GB" sz="2600" dirty="0" err="1" smtClean="0">
                <a:solidFill>
                  <a:srgbClr val="FFFFFF"/>
                </a:solidFill>
                <a:latin typeface="Noto Sans"/>
              </a:rPr>
              <a:t>hậu</a:t>
            </a:r>
            <a:r>
              <a:rPr lang="en-GB" sz="2600" dirty="0" smtClean="0">
                <a:solidFill>
                  <a:srgbClr val="FFFFFF"/>
                </a:solidFill>
                <a:latin typeface="Noto Sans"/>
              </a:rPr>
              <a:t> </a:t>
            </a:r>
            <a:r>
              <a:rPr lang="en-GB" sz="2600" dirty="0" err="1" smtClean="0">
                <a:solidFill>
                  <a:srgbClr val="FFFFFF"/>
                </a:solidFill>
                <a:latin typeface="Noto Sans"/>
              </a:rPr>
              <a:t>môn</a:t>
            </a:r>
            <a:r>
              <a:rPr lang="en-GB" sz="2600" dirty="0" smtClean="0">
                <a:solidFill>
                  <a:srgbClr val="FFFFFF"/>
                </a:solidFill>
                <a:latin typeface="Noto Sans"/>
              </a:rPr>
              <a:t> ở </a:t>
            </a:r>
            <a:r>
              <a:rPr lang="en-GB" sz="2600" dirty="0" err="1" smtClean="0">
                <a:solidFill>
                  <a:srgbClr val="FFFFFF"/>
                </a:solidFill>
                <a:latin typeface="Noto Sans"/>
              </a:rPr>
              <a:t>dạng</a:t>
            </a:r>
            <a:r>
              <a:rPr lang="en-GB" sz="2600" dirty="0" smtClean="0">
                <a:solidFill>
                  <a:srgbClr val="FFFFFF"/>
                </a:solidFill>
                <a:latin typeface="Noto Sans"/>
              </a:rPr>
              <a:t> </a:t>
            </a:r>
            <a:r>
              <a:rPr lang="en-GB" sz="2600" dirty="0" err="1" smtClean="0">
                <a:solidFill>
                  <a:srgbClr val="FFFFFF"/>
                </a:solidFill>
                <a:latin typeface="Noto Sans"/>
              </a:rPr>
              <a:t>cấp</a:t>
            </a:r>
            <a:r>
              <a:rPr lang="en-GB" sz="2600" dirty="0" smtClean="0">
                <a:solidFill>
                  <a:srgbClr val="FFFFFF"/>
                </a:solidFill>
                <a:latin typeface="Noto Sans"/>
              </a:rPr>
              <a:t> </a:t>
            </a:r>
            <a:r>
              <a:rPr lang="en-GB" sz="2600" dirty="0" err="1" smtClean="0">
                <a:solidFill>
                  <a:srgbClr val="FFFFFF"/>
                </a:solidFill>
                <a:latin typeface="Noto Sans"/>
              </a:rPr>
              <a:t>tính</a:t>
            </a:r>
            <a:r>
              <a:rPr lang="en-GB" sz="2600" dirty="0" smtClean="0">
                <a:solidFill>
                  <a:srgbClr val="FFFFFF"/>
                </a:solidFill>
                <a:latin typeface="Noto Sans"/>
              </a:rPr>
              <a:t>.</a:t>
            </a:r>
          </a:p>
          <a:p>
            <a:pPr marL="561344" lvl="1" indent="-280672">
              <a:lnSpc>
                <a:spcPts val="4160"/>
              </a:lnSpc>
              <a:buFont typeface="Arial"/>
              <a:buChar char="•"/>
            </a:pPr>
            <a:r>
              <a:rPr lang="en-GB" sz="2600" dirty="0" err="1" smtClean="0">
                <a:solidFill>
                  <a:srgbClr val="FFFFFF"/>
                </a:solidFill>
                <a:latin typeface="Noto Sans"/>
              </a:rPr>
              <a:t>Rò</a:t>
            </a:r>
            <a:r>
              <a:rPr lang="en-GB" sz="2600" dirty="0" smtClean="0">
                <a:solidFill>
                  <a:srgbClr val="FFFFFF"/>
                </a:solidFill>
                <a:latin typeface="Noto Sans"/>
              </a:rPr>
              <a:t> </a:t>
            </a:r>
            <a:r>
              <a:rPr lang="en-GB" sz="2600" dirty="0" err="1" smtClean="0">
                <a:solidFill>
                  <a:srgbClr val="FFFFFF"/>
                </a:solidFill>
                <a:latin typeface="Noto Sans"/>
              </a:rPr>
              <a:t>hậu</a:t>
            </a:r>
            <a:r>
              <a:rPr lang="en-GB" sz="2600" dirty="0" smtClean="0">
                <a:solidFill>
                  <a:srgbClr val="FFFFFF"/>
                </a:solidFill>
                <a:latin typeface="Noto Sans"/>
              </a:rPr>
              <a:t> </a:t>
            </a:r>
            <a:r>
              <a:rPr lang="en-GB" sz="2600" dirty="0" err="1" smtClean="0">
                <a:solidFill>
                  <a:srgbClr val="FFFFFF"/>
                </a:solidFill>
                <a:latin typeface="Noto Sans"/>
              </a:rPr>
              <a:t>môn</a:t>
            </a:r>
            <a:r>
              <a:rPr lang="en-GB" sz="2600" dirty="0" smtClean="0">
                <a:solidFill>
                  <a:srgbClr val="FFFFFF"/>
                </a:solidFill>
                <a:latin typeface="Noto Sans"/>
              </a:rPr>
              <a:t> ở </a:t>
            </a:r>
            <a:r>
              <a:rPr lang="en-GB" sz="2600" dirty="0" err="1" smtClean="0">
                <a:solidFill>
                  <a:srgbClr val="FFFFFF"/>
                </a:solidFill>
                <a:latin typeface="Noto Sans"/>
              </a:rPr>
              <a:t>dạng</a:t>
            </a:r>
            <a:r>
              <a:rPr lang="en-GB" sz="2600" dirty="0" smtClean="0">
                <a:solidFill>
                  <a:srgbClr val="FFFFFF"/>
                </a:solidFill>
                <a:latin typeface="Noto Sans"/>
              </a:rPr>
              <a:t> </a:t>
            </a:r>
            <a:r>
              <a:rPr lang="en-GB" sz="2600" dirty="0" err="1" smtClean="0">
                <a:solidFill>
                  <a:srgbClr val="FFFFFF"/>
                </a:solidFill>
                <a:latin typeface="Noto Sans"/>
              </a:rPr>
              <a:t>mạn</a:t>
            </a:r>
            <a:r>
              <a:rPr lang="en-GB" sz="2600" dirty="0" smtClean="0">
                <a:solidFill>
                  <a:srgbClr val="FFFFFF"/>
                </a:solidFill>
                <a:latin typeface="Noto Sans"/>
              </a:rPr>
              <a:t> </a:t>
            </a:r>
            <a:r>
              <a:rPr lang="en-GB" sz="2600" dirty="0" err="1" smtClean="0">
                <a:solidFill>
                  <a:srgbClr val="FFFFFF"/>
                </a:solidFill>
                <a:latin typeface="Noto Sans"/>
              </a:rPr>
              <a:t>tính</a:t>
            </a:r>
            <a:r>
              <a:rPr lang="en-GB" sz="2600" dirty="0" smtClean="0">
                <a:solidFill>
                  <a:srgbClr val="FFFFFF"/>
                </a:solidFill>
                <a:latin typeface="Noto Sans"/>
              </a:rPr>
              <a:t>.</a:t>
            </a:r>
            <a:endParaRPr lang="en-US" sz="2600" dirty="0">
              <a:solidFill>
                <a:srgbClr val="FFFFFF"/>
              </a:solidFill>
              <a:latin typeface="Noto Sans"/>
            </a:endParaRPr>
          </a:p>
        </p:txBody>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04149" y="7865459"/>
            <a:ext cx="1408314" cy="897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Cộng</a:t>
            </a:r>
            <a:r>
              <a:rPr lang="en-GB" sz="6000" dirty="0" smtClean="0">
                <a:solidFill>
                  <a:srgbClr val="FFFFFF"/>
                </a:solidFill>
                <a:latin typeface="Open Sans Bold"/>
              </a:rPr>
              <a:t> </a:t>
            </a:r>
            <a:r>
              <a:rPr lang="en-GB" sz="6000" dirty="0" err="1" smtClean="0">
                <a:solidFill>
                  <a:srgbClr val="FFFFFF"/>
                </a:solidFill>
                <a:latin typeface="Open Sans Bold"/>
              </a:rPr>
              <a:t>hưởng</a:t>
            </a:r>
            <a:r>
              <a:rPr lang="en-GB" sz="6000" dirty="0" smtClean="0">
                <a:solidFill>
                  <a:srgbClr val="FFFFFF"/>
                </a:solidFill>
                <a:latin typeface="Open Sans Bold"/>
              </a:rPr>
              <a:t> </a:t>
            </a:r>
            <a:r>
              <a:rPr lang="en-GB" sz="6000" dirty="0" err="1" smtClean="0">
                <a:solidFill>
                  <a:srgbClr val="FFFFFF"/>
                </a:solidFill>
                <a:latin typeface="Open Sans Bold"/>
              </a:rPr>
              <a:t>từ</a:t>
            </a:r>
            <a:endParaRPr lang="en-US" sz="6000" dirty="0">
              <a:solidFill>
                <a:srgbClr val="FFFFFF"/>
              </a:solidFill>
              <a:latin typeface="Open Sans Bold"/>
            </a:endParaRPr>
          </a:p>
        </p:txBody>
      </p:sp>
      <p:sp>
        <p:nvSpPr>
          <p:cNvPr id="8" name="TextBox 8"/>
          <p:cNvSpPr txBox="1"/>
          <p:nvPr/>
        </p:nvSpPr>
        <p:spPr>
          <a:xfrm>
            <a:off x="381000" y="819716"/>
            <a:ext cx="4953000" cy="346249"/>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r>
              <a:rPr lang="en-GB" sz="2100" dirty="0" smtClean="0">
                <a:solidFill>
                  <a:srgbClr val="5CE1E6"/>
                </a:solidFill>
                <a:latin typeface="Open Sans Bold"/>
              </a:rPr>
              <a:t>&gt;</a:t>
            </a:r>
            <a:r>
              <a:rPr lang="en-GB" sz="2100" dirty="0" err="1" smtClean="0">
                <a:solidFill>
                  <a:srgbClr val="5CE1E6"/>
                </a:solidFill>
                <a:latin typeface="Open Sans Bold"/>
              </a:rPr>
              <a:t>Chẩn</a:t>
            </a:r>
            <a:r>
              <a:rPr lang="en-GB" sz="2100" dirty="0" smtClean="0">
                <a:solidFill>
                  <a:srgbClr val="5CE1E6"/>
                </a:solidFill>
                <a:latin typeface="Open Sans Bold"/>
              </a:rPr>
              <a:t> </a:t>
            </a:r>
            <a:r>
              <a:rPr lang="en-GB" sz="2100" dirty="0" err="1" smtClean="0">
                <a:solidFill>
                  <a:srgbClr val="5CE1E6"/>
                </a:solidFill>
                <a:latin typeface="Open Sans Bold"/>
              </a:rPr>
              <a:t>đoán</a:t>
            </a:r>
            <a:r>
              <a:rPr lang="en-GB" sz="2100" dirty="0" smtClean="0">
                <a:solidFill>
                  <a:srgbClr val="5CE1E6"/>
                </a:solidFill>
                <a:latin typeface="Open Sans Bold"/>
              </a:rPr>
              <a:t> </a:t>
            </a:r>
            <a:r>
              <a:rPr lang="en-GB" sz="2100" dirty="0" err="1" smtClean="0">
                <a:solidFill>
                  <a:srgbClr val="5CE1E6"/>
                </a:solidFill>
                <a:latin typeface="Open Sans Bold"/>
              </a:rPr>
              <a:t>hình</a:t>
            </a:r>
            <a:r>
              <a:rPr lang="en-GB" sz="2100" dirty="0" smtClean="0">
                <a:solidFill>
                  <a:srgbClr val="5CE1E6"/>
                </a:solidFill>
                <a:latin typeface="Open Sans Bold"/>
              </a:rPr>
              <a:t> </a:t>
            </a:r>
            <a:r>
              <a:rPr lang="en-GB" sz="2100" dirty="0" err="1" smtClean="0">
                <a:solidFill>
                  <a:srgbClr val="5CE1E6"/>
                </a:solidFill>
                <a:latin typeface="Open Sans Bold"/>
              </a:rPr>
              <a:t>ảnh</a:t>
            </a:r>
            <a:endParaRPr lang="en-US" sz="2100" dirty="0">
              <a:solidFill>
                <a:srgbClr val="5CE1E6"/>
              </a:solidFill>
              <a:latin typeface="Open Sans Bold"/>
            </a:endParaRPr>
          </a:p>
        </p:txBody>
      </p:sp>
      <p:sp>
        <p:nvSpPr>
          <p:cNvPr id="9" name="Content Placeholder 2">
            <a:extLst>
              <a:ext uri="{FF2B5EF4-FFF2-40B4-BE49-F238E27FC236}">
                <a16:creationId xmlns:a16="http://schemas.microsoft.com/office/drawing/2014/main" id="{F62226EA-F38C-4446-A36E-FC2E30110175}"/>
              </a:ext>
            </a:extLst>
          </p:cNvPr>
          <p:cNvSpPr txBox="1">
            <a:spLocks/>
          </p:cNvSpPr>
          <p:nvPr/>
        </p:nvSpPr>
        <p:spPr>
          <a:xfrm>
            <a:off x="685800" y="2919148"/>
            <a:ext cx="14173200" cy="687255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Ưu</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điểm</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a:t>
            </a:r>
          </a:p>
          <a:p>
            <a:pPr lvl="1"/>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Không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cần</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đưa</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dụng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cụ</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vào</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trong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lòng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endParaRPr lang="en-US" sz="32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lvl="1"/>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Xác</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định</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mối</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tương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quan</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về</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giải</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phẫu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của</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đường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với</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khối</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cơ</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a:t>
            </a:r>
          </a:p>
          <a:p>
            <a:pPr lvl="1"/>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Xác</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định</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được</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những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điều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mà</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siêu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âm</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lòng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hậu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môn</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có</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thể</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không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nhìn</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thấy</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được</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a:t>
            </a:r>
          </a:p>
          <a:p>
            <a:pPr lvl="2"/>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Thương</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tổn</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nhiễm</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khuẩn</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ở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xa</a:t>
            </a:r>
            <a:endParaRPr lang="en-US" sz="32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lvl="2"/>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Các</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nhánh</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phụ</a:t>
            </a:r>
            <a:endParaRPr lang="en-US" sz="32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lvl="2"/>
            <a:endParaRPr lang="en-US" sz="32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lvl="2">
              <a:buFont typeface="Symbol" panose="05050102010706020507" pitchFamily="18" charset="2"/>
              <a:buChar char="Þ"/>
            </a:pP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Góp</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phần</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đạt</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được</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mục</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tiêu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điều</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trị</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p>
          <a:p>
            <a:pPr marL="914400" lvl="2" indent="0">
              <a:buFont typeface="Arial" pitchFamily="34" charset="0"/>
              <a:buNone/>
            </a:pP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Tránh</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tái</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phát</a:t>
            </a:r>
            <a:endParaRPr lang="en-US" sz="32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marL="914400" lvl="2" indent="0">
              <a:buFont typeface="Arial" pitchFamily="34" charset="0"/>
              <a:buNone/>
            </a:pP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Bảo</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tồn</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được</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cơ</a:t>
            </a:r>
            <a:r>
              <a:rPr lang="en-US" sz="32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2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200" dirty="0">
              <a:solidFill>
                <a:schemeClr val="bg1"/>
              </a:solidFill>
              <a:latin typeface="Noto Sans" panose="020B0604020202020204" charset="0"/>
              <a:ea typeface="Noto Sans" panose="020B0604020202020204" charset="0"/>
              <a:cs typeface="Times New Roman" panose="02020603050405020304" pitchFamily="18" charset="0"/>
            </a:endParaRPr>
          </a:p>
        </p:txBody>
      </p:sp>
    </p:spTree>
    <p:extLst>
      <p:ext uri="{BB962C8B-B14F-4D97-AF65-F5344CB8AC3E}">
        <p14:creationId xmlns:p14="http://schemas.microsoft.com/office/powerpoint/2010/main" val="12072075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Cộng</a:t>
            </a:r>
            <a:r>
              <a:rPr lang="en-GB" sz="6000" dirty="0" smtClean="0">
                <a:solidFill>
                  <a:srgbClr val="FFFFFF"/>
                </a:solidFill>
                <a:latin typeface="Open Sans Bold"/>
              </a:rPr>
              <a:t> </a:t>
            </a:r>
            <a:r>
              <a:rPr lang="en-GB" sz="6000" dirty="0" err="1" smtClean="0">
                <a:solidFill>
                  <a:srgbClr val="FFFFFF"/>
                </a:solidFill>
                <a:latin typeface="Open Sans Bold"/>
              </a:rPr>
              <a:t>hưởng</a:t>
            </a:r>
            <a:r>
              <a:rPr lang="en-GB" sz="6000" dirty="0" smtClean="0">
                <a:solidFill>
                  <a:srgbClr val="FFFFFF"/>
                </a:solidFill>
                <a:latin typeface="Open Sans Bold"/>
              </a:rPr>
              <a:t> </a:t>
            </a:r>
            <a:r>
              <a:rPr lang="en-GB" sz="6000" dirty="0" err="1" smtClean="0">
                <a:solidFill>
                  <a:srgbClr val="FFFFFF"/>
                </a:solidFill>
                <a:latin typeface="Open Sans Bold"/>
              </a:rPr>
              <a:t>từ</a:t>
            </a:r>
            <a:endParaRPr lang="en-US" sz="6000" dirty="0">
              <a:solidFill>
                <a:srgbClr val="FFFFFF"/>
              </a:solidFill>
              <a:latin typeface="Open Sans Bold"/>
            </a:endParaRPr>
          </a:p>
        </p:txBody>
      </p:sp>
      <p:sp>
        <p:nvSpPr>
          <p:cNvPr id="8" name="TextBox 8"/>
          <p:cNvSpPr txBox="1"/>
          <p:nvPr/>
        </p:nvSpPr>
        <p:spPr>
          <a:xfrm>
            <a:off x="381000" y="819716"/>
            <a:ext cx="4953000" cy="346249"/>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r>
              <a:rPr lang="en-GB" sz="2100" dirty="0" smtClean="0">
                <a:solidFill>
                  <a:srgbClr val="5CE1E6"/>
                </a:solidFill>
                <a:latin typeface="Open Sans Bold"/>
              </a:rPr>
              <a:t>&gt;</a:t>
            </a:r>
            <a:r>
              <a:rPr lang="en-GB" sz="2100" dirty="0" err="1" smtClean="0">
                <a:solidFill>
                  <a:srgbClr val="5CE1E6"/>
                </a:solidFill>
                <a:latin typeface="Open Sans Bold"/>
              </a:rPr>
              <a:t>Chẩn</a:t>
            </a:r>
            <a:r>
              <a:rPr lang="en-GB" sz="2100" dirty="0" smtClean="0">
                <a:solidFill>
                  <a:srgbClr val="5CE1E6"/>
                </a:solidFill>
                <a:latin typeface="Open Sans Bold"/>
              </a:rPr>
              <a:t> </a:t>
            </a:r>
            <a:r>
              <a:rPr lang="en-GB" sz="2100" dirty="0" err="1" smtClean="0">
                <a:solidFill>
                  <a:srgbClr val="5CE1E6"/>
                </a:solidFill>
                <a:latin typeface="Open Sans Bold"/>
              </a:rPr>
              <a:t>đoán</a:t>
            </a:r>
            <a:r>
              <a:rPr lang="en-GB" sz="2100" dirty="0" smtClean="0">
                <a:solidFill>
                  <a:srgbClr val="5CE1E6"/>
                </a:solidFill>
                <a:latin typeface="Open Sans Bold"/>
              </a:rPr>
              <a:t> </a:t>
            </a:r>
            <a:r>
              <a:rPr lang="en-GB" sz="2100" dirty="0" err="1" smtClean="0">
                <a:solidFill>
                  <a:srgbClr val="5CE1E6"/>
                </a:solidFill>
                <a:latin typeface="Open Sans Bold"/>
              </a:rPr>
              <a:t>hình</a:t>
            </a:r>
            <a:r>
              <a:rPr lang="en-GB" sz="2100" dirty="0" smtClean="0">
                <a:solidFill>
                  <a:srgbClr val="5CE1E6"/>
                </a:solidFill>
                <a:latin typeface="Open Sans Bold"/>
              </a:rPr>
              <a:t> </a:t>
            </a:r>
            <a:r>
              <a:rPr lang="en-GB" sz="2100" dirty="0" err="1" smtClean="0">
                <a:solidFill>
                  <a:srgbClr val="5CE1E6"/>
                </a:solidFill>
                <a:latin typeface="Open Sans Bold"/>
              </a:rPr>
              <a:t>ảnh</a:t>
            </a:r>
            <a:endParaRPr lang="en-US" sz="2100" dirty="0">
              <a:solidFill>
                <a:srgbClr val="5CE1E6"/>
              </a:solidFill>
              <a:latin typeface="Open Sans Bold"/>
            </a:endParaRPr>
          </a:p>
        </p:txBody>
      </p:sp>
      <p:pic>
        <p:nvPicPr>
          <p:cNvPr id="10" name="object 2">
            <a:extLst>
              <a:ext uri="{FF2B5EF4-FFF2-40B4-BE49-F238E27FC236}">
                <a16:creationId xmlns:a16="http://schemas.microsoft.com/office/drawing/2014/main" id="{ECC5BE3B-BD60-4AB2-9168-604A92A4E2B0}"/>
              </a:ext>
            </a:extLst>
          </p:cNvPr>
          <p:cNvPicPr/>
          <p:nvPr/>
        </p:nvPicPr>
        <p:blipFill>
          <a:blip r:embed="rId3" cstate="print"/>
          <a:stretch>
            <a:fillRect/>
          </a:stretch>
        </p:blipFill>
        <p:spPr>
          <a:xfrm>
            <a:off x="2560322" y="2904860"/>
            <a:ext cx="5135878" cy="5058040"/>
          </a:xfrm>
          <a:prstGeom prst="rect">
            <a:avLst/>
          </a:prstGeom>
        </p:spPr>
      </p:pic>
      <p:pic>
        <p:nvPicPr>
          <p:cNvPr id="11" name="object 3">
            <a:extLst>
              <a:ext uri="{FF2B5EF4-FFF2-40B4-BE49-F238E27FC236}">
                <a16:creationId xmlns:a16="http://schemas.microsoft.com/office/drawing/2014/main" id="{01225A2E-E4C1-4489-93FD-F94C0CCCC225}"/>
              </a:ext>
            </a:extLst>
          </p:cNvPr>
          <p:cNvPicPr/>
          <p:nvPr/>
        </p:nvPicPr>
        <p:blipFill>
          <a:blip r:embed="rId4" cstate="print"/>
          <a:stretch>
            <a:fillRect/>
          </a:stretch>
        </p:blipFill>
        <p:spPr>
          <a:xfrm>
            <a:off x="9481184" y="2919148"/>
            <a:ext cx="5073016" cy="5043752"/>
          </a:xfrm>
          <a:prstGeom prst="rect">
            <a:avLst/>
          </a:prstGeom>
        </p:spPr>
      </p:pic>
      <p:sp>
        <p:nvSpPr>
          <p:cNvPr id="12" name="TextBox 11">
            <a:extLst>
              <a:ext uri="{FF2B5EF4-FFF2-40B4-BE49-F238E27FC236}">
                <a16:creationId xmlns:a16="http://schemas.microsoft.com/office/drawing/2014/main" id="{E36C572D-3CF3-455C-B502-6F108F3469D5}"/>
              </a:ext>
            </a:extLst>
          </p:cNvPr>
          <p:cNvSpPr txBox="1"/>
          <p:nvPr/>
        </p:nvSpPr>
        <p:spPr>
          <a:xfrm>
            <a:off x="6400800" y="8509396"/>
            <a:ext cx="4953000" cy="615553"/>
          </a:xfrm>
          <a:prstGeom prst="rect">
            <a:avLst/>
          </a:prstGeom>
          <a:noFill/>
        </p:spPr>
        <p:txBody>
          <a:bodyPr wrap="square" rtlCol="0">
            <a:spAutoFit/>
          </a:bodyPr>
          <a:lstStyle/>
          <a:p>
            <a:r>
              <a:rPr lang="en-US" sz="3400" dirty="0" err="1">
                <a:solidFill>
                  <a:schemeClr val="bg1"/>
                </a:solidFill>
                <a:latin typeface="Noto Sans" panose="020B0604020202020204" charset="0"/>
                <a:ea typeface="Noto Sans" panose="020B0604020202020204" charset="0"/>
              </a:rPr>
              <a:t>Áp</a:t>
            </a:r>
            <a:r>
              <a:rPr lang="en-US" sz="3400" dirty="0">
                <a:solidFill>
                  <a:schemeClr val="bg1"/>
                </a:solidFill>
                <a:latin typeface="Noto Sans" panose="020B0604020202020204" charset="0"/>
                <a:ea typeface="Noto Sans" panose="020B0604020202020204" charset="0"/>
              </a:rPr>
              <a:t> </a:t>
            </a:r>
            <a:r>
              <a:rPr lang="en-US" sz="3400" dirty="0" err="1">
                <a:solidFill>
                  <a:schemeClr val="bg1"/>
                </a:solidFill>
                <a:latin typeface="Noto Sans" panose="020B0604020202020204" charset="0"/>
                <a:ea typeface="Noto Sans" panose="020B0604020202020204" charset="0"/>
              </a:rPr>
              <a:t>xe</a:t>
            </a:r>
            <a:r>
              <a:rPr lang="en-US" sz="3400" dirty="0">
                <a:solidFill>
                  <a:schemeClr val="bg1"/>
                </a:solidFill>
                <a:latin typeface="Noto Sans" panose="020B0604020202020204" charset="0"/>
                <a:ea typeface="Noto Sans" panose="020B0604020202020204" charset="0"/>
              </a:rPr>
              <a:t> </a:t>
            </a:r>
            <a:r>
              <a:rPr lang="en-US" sz="3400" dirty="0" err="1">
                <a:solidFill>
                  <a:schemeClr val="bg1"/>
                </a:solidFill>
                <a:latin typeface="Noto Sans" panose="020B0604020202020204" charset="0"/>
                <a:ea typeface="Noto Sans" panose="020B0604020202020204" charset="0"/>
              </a:rPr>
              <a:t>cạnh</a:t>
            </a:r>
            <a:r>
              <a:rPr lang="en-US" sz="3400" dirty="0">
                <a:solidFill>
                  <a:schemeClr val="bg1"/>
                </a:solidFill>
                <a:latin typeface="Noto Sans" panose="020B0604020202020204" charset="0"/>
                <a:ea typeface="Noto Sans" panose="020B0604020202020204" charset="0"/>
              </a:rPr>
              <a:t> </a:t>
            </a:r>
            <a:r>
              <a:rPr lang="en-US" sz="3400" dirty="0" err="1">
                <a:solidFill>
                  <a:schemeClr val="bg1"/>
                </a:solidFill>
                <a:latin typeface="Noto Sans" panose="020B0604020202020204" charset="0"/>
                <a:ea typeface="Noto Sans" panose="020B0604020202020204" charset="0"/>
              </a:rPr>
              <a:t>hậu</a:t>
            </a:r>
            <a:r>
              <a:rPr lang="en-US" sz="3400" dirty="0">
                <a:solidFill>
                  <a:schemeClr val="bg1"/>
                </a:solidFill>
                <a:latin typeface="Noto Sans" panose="020B0604020202020204" charset="0"/>
                <a:ea typeface="Noto Sans" panose="020B0604020202020204" charset="0"/>
              </a:rPr>
              <a:t> </a:t>
            </a:r>
            <a:r>
              <a:rPr lang="en-US" sz="3400" dirty="0" err="1">
                <a:solidFill>
                  <a:schemeClr val="bg1"/>
                </a:solidFill>
                <a:latin typeface="Noto Sans" panose="020B0604020202020204" charset="0"/>
                <a:ea typeface="Noto Sans" panose="020B0604020202020204" charset="0"/>
              </a:rPr>
              <a:t>môn</a:t>
            </a:r>
            <a:endParaRPr lang="en-US" sz="3400" dirty="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31254994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smtClean="0">
                <a:solidFill>
                  <a:srgbClr val="FFFFFF"/>
                </a:solidFill>
                <a:latin typeface="Open Sans Bold"/>
              </a:rPr>
              <a:t>X-</a:t>
            </a:r>
            <a:r>
              <a:rPr lang="en-GB" sz="6000" dirty="0" err="1" smtClean="0">
                <a:solidFill>
                  <a:srgbClr val="FFFFFF"/>
                </a:solidFill>
                <a:latin typeface="Open Sans Bold"/>
              </a:rPr>
              <a:t>quang</a:t>
            </a:r>
            <a:r>
              <a:rPr lang="en-GB" sz="6000" dirty="0" smtClean="0">
                <a:solidFill>
                  <a:srgbClr val="FFFFFF"/>
                </a:solidFill>
                <a:latin typeface="Open Sans Bold"/>
              </a:rPr>
              <a:t> </a:t>
            </a:r>
            <a:r>
              <a:rPr lang="en-GB" sz="6000" dirty="0" err="1" smtClean="0">
                <a:solidFill>
                  <a:srgbClr val="FFFFFF"/>
                </a:solidFill>
                <a:latin typeface="Open Sans Bold"/>
              </a:rPr>
              <a:t>đường</a:t>
            </a:r>
            <a:r>
              <a:rPr lang="en-GB" sz="6000" dirty="0" smtClean="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có</a:t>
            </a:r>
            <a:r>
              <a:rPr lang="en-GB" sz="6000" dirty="0" smtClean="0">
                <a:solidFill>
                  <a:srgbClr val="FFFFFF"/>
                </a:solidFill>
                <a:latin typeface="Open Sans Bold"/>
              </a:rPr>
              <a:t> </a:t>
            </a:r>
            <a:r>
              <a:rPr lang="en-GB" sz="6000" dirty="0" err="1" smtClean="0">
                <a:solidFill>
                  <a:srgbClr val="FFFFFF"/>
                </a:solidFill>
                <a:latin typeface="Open Sans Bold"/>
              </a:rPr>
              <a:t>cản</a:t>
            </a:r>
            <a:r>
              <a:rPr lang="en-GB" sz="6000" dirty="0" smtClean="0">
                <a:solidFill>
                  <a:srgbClr val="FFFFFF"/>
                </a:solidFill>
                <a:latin typeface="Open Sans Bold"/>
              </a:rPr>
              <a:t> </a:t>
            </a:r>
            <a:r>
              <a:rPr lang="en-GB" sz="6000" dirty="0" err="1" smtClean="0">
                <a:solidFill>
                  <a:srgbClr val="FFFFFF"/>
                </a:solidFill>
                <a:latin typeface="Open Sans Bold"/>
              </a:rPr>
              <a:t>quang</a:t>
            </a:r>
            <a:endParaRPr lang="en-US" sz="6000" dirty="0">
              <a:solidFill>
                <a:srgbClr val="FFFFFF"/>
              </a:solidFill>
              <a:latin typeface="Open Sans Bold"/>
            </a:endParaRPr>
          </a:p>
        </p:txBody>
      </p:sp>
      <p:sp>
        <p:nvSpPr>
          <p:cNvPr id="8" name="TextBox 8"/>
          <p:cNvSpPr txBox="1"/>
          <p:nvPr/>
        </p:nvSpPr>
        <p:spPr>
          <a:xfrm>
            <a:off x="381000" y="819716"/>
            <a:ext cx="4953000" cy="346249"/>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r>
              <a:rPr lang="en-GB" sz="2100" dirty="0" smtClean="0">
                <a:solidFill>
                  <a:srgbClr val="5CE1E6"/>
                </a:solidFill>
                <a:latin typeface="Open Sans Bold"/>
              </a:rPr>
              <a:t>&gt;</a:t>
            </a:r>
            <a:r>
              <a:rPr lang="en-GB" sz="2100" dirty="0" err="1" smtClean="0">
                <a:solidFill>
                  <a:srgbClr val="5CE1E6"/>
                </a:solidFill>
                <a:latin typeface="Open Sans Bold"/>
              </a:rPr>
              <a:t>Chẩn</a:t>
            </a:r>
            <a:r>
              <a:rPr lang="en-GB" sz="2100" dirty="0" smtClean="0">
                <a:solidFill>
                  <a:srgbClr val="5CE1E6"/>
                </a:solidFill>
                <a:latin typeface="Open Sans Bold"/>
              </a:rPr>
              <a:t> </a:t>
            </a:r>
            <a:r>
              <a:rPr lang="en-GB" sz="2100" dirty="0" err="1" smtClean="0">
                <a:solidFill>
                  <a:srgbClr val="5CE1E6"/>
                </a:solidFill>
                <a:latin typeface="Open Sans Bold"/>
              </a:rPr>
              <a:t>đoán</a:t>
            </a:r>
            <a:r>
              <a:rPr lang="en-GB" sz="2100" dirty="0" smtClean="0">
                <a:solidFill>
                  <a:srgbClr val="5CE1E6"/>
                </a:solidFill>
                <a:latin typeface="Open Sans Bold"/>
              </a:rPr>
              <a:t> </a:t>
            </a:r>
            <a:r>
              <a:rPr lang="en-GB" sz="2100" dirty="0" err="1" smtClean="0">
                <a:solidFill>
                  <a:srgbClr val="5CE1E6"/>
                </a:solidFill>
                <a:latin typeface="Open Sans Bold"/>
              </a:rPr>
              <a:t>hình</a:t>
            </a:r>
            <a:r>
              <a:rPr lang="en-GB" sz="2100" dirty="0" smtClean="0">
                <a:solidFill>
                  <a:srgbClr val="5CE1E6"/>
                </a:solidFill>
                <a:latin typeface="Open Sans Bold"/>
              </a:rPr>
              <a:t> </a:t>
            </a:r>
            <a:r>
              <a:rPr lang="en-GB" sz="2100" dirty="0" err="1" smtClean="0">
                <a:solidFill>
                  <a:srgbClr val="5CE1E6"/>
                </a:solidFill>
                <a:latin typeface="Open Sans Bold"/>
              </a:rPr>
              <a:t>ảnh</a:t>
            </a:r>
            <a:endParaRPr lang="en-US" sz="2100" dirty="0">
              <a:solidFill>
                <a:srgbClr val="5CE1E6"/>
              </a:solidFill>
              <a:latin typeface="Open Sans Bold"/>
            </a:endParaRPr>
          </a:p>
        </p:txBody>
      </p:sp>
      <p:sp>
        <p:nvSpPr>
          <p:cNvPr id="11" name="Content Placeholder 2">
            <a:extLst>
              <a:ext uri="{FF2B5EF4-FFF2-40B4-BE49-F238E27FC236}">
                <a16:creationId xmlns:a16="http://schemas.microsoft.com/office/drawing/2014/main" id="{260F5B80-941E-4349-B115-52EE160D7689}"/>
              </a:ext>
            </a:extLst>
          </p:cNvPr>
          <p:cNvSpPr txBox="1">
            <a:spLocks/>
          </p:cNvSpPr>
          <p:nvPr/>
        </p:nvSpPr>
        <p:spPr>
          <a:xfrm>
            <a:off x="914400" y="2968028"/>
            <a:ext cx="14325600" cy="613787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buFont typeface="Arial" pitchFamily="34" charset="0"/>
              <a:buNone/>
            </a:pPr>
            <a:r>
              <a:rPr lang="vi-VN" sz="2800" dirty="0" smtClean="0">
                <a:solidFill>
                  <a:schemeClr val="bg1"/>
                </a:solidFill>
                <a:latin typeface="Noto Sans" panose="020B0604020202020204" charset="0"/>
                <a:ea typeface="Noto Sans" panose="020B0604020202020204" charset="0"/>
                <a:cs typeface="Times New Roman" panose="02020603050405020304" pitchFamily="18" charset="0"/>
              </a:rPr>
              <a:t>Thuốc cản quang tan trong nước bơm vào đường rò qua lỗ rò ngoài bằng một ống feeding tube nhỏ hoặc kim luồn</a:t>
            </a:r>
          </a:p>
          <a:p>
            <a:pPr algn="just" fontAlgn="base">
              <a:spcBef>
                <a:spcPts val="0"/>
              </a:spcBef>
            </a:pPr>
            <a:r>
              <a:rPr lang="vi-VN" sz="2800" dirty="0" smtClean="0">
                <a:solidFill>
                  <a:schemeClr val="bg1"/>
                </a:solidFill>
                <a:latin typeface="Noto Sans" panose="020B0604020202020204" charset="0"/>
                <a:ea typeface="Noto Sans" panose="020B0604020202020204" charset="0"/>
                <a:cs typeface="Times New Roman" panose="02020603050405020304" pitchFamily="18" charset="0"/>
              </a:rPr>
              <a:t>Chụp ảnh trên ít nhất hai bình diện thẳng và nghiêng.</a:t>
            </a:r>
          </a:p>
          <a:p>
            <a:pPr algn="just" fontAlgn="base">
              <a:spcBef>
                <a:spcPts val="0"/>
              </a:spcBef>
            </a:pPr>
            <a:r>
              <a:rPr lang="vi-VN" sz="2800" dirty="0" smtClean="0">
                <a:solidFill>
                  <a:schemeClr val="bg1"/>
                </a:solidFill>
                <a:latin typeface="Noto Sans" panose="020B0604020202020204" charset="0"/>
                <a:ea typeface="Noto Sans" panose="020B0604020202020204" charset="0"/>
                <a:cs typeface="Times New Roman" panose="02020603050405020304" pitchFamily="18" charset="0"/>
              </a:rPr>
              <a:t>Hạn chế:</a:t>
            </a:r>
          </a:p>
          <a:p>
            <a:pPr lvl="1" algn="just" fontAlgn="base">
              <a:spcBef>
                <a:spcPts val="0"/>
              </a:spcBef>
              <a:buFont typeface="Arial" pitchFamily="34" charset="0"/>
              <a:buChar char="•"/>
            </a:pPr>
            <a:r>
              <a:rPr lang="vi-VN" dirty="0" smtClean="0">
                <a:solidFill>
                  <a:schemeClr val="bg1"/>
                </a:solidFill>
                <a:latin typeface="Noto Sans" panose="020B0604020202020204" charset="0"/>
                <a:ea typeface="Noto Sans" panose="020B0604020202020204" charset="0"/>
                <a:cs typeface="Times New Roman" panose="02020603050405020304" pitchFamily="18" charset="0"/>
              </a:rPr>
              <a:t>Lan rộng ổ nhiễm trùng</a:t>
            </a:r>
          </a:p>
          <a:p>
            <a:pPr lvl="1" algn="just" fontAlgn="base">
              <a:spcBef>
                <a:spcPts val="0"/>
              </a:spcBef>
              <a:buFont typeface="Arial" pitchFamily="34" charset="0"/>
              <a:buChar char="•"/>
            </a:pPr>
            <a:r>
              <a:rPr lang="vi-VN" dirty="0" smtClean="0">
                <a:solidFill>
                  <a:schemeClr val="bg1"/>
                </a:solidFill>
                <a:latin typeface="Noto Sans" panose="020B0604020202020204" charset="0"/>
                <a:ea typeface="Noto Sans" panose="020B0604020202020204" charset="0"/>
                <a:cs typeface="Times New Roman" panose="02020603050405020304" pitchFamily="18" charset="0"/>
              </a:rPr>
              <a:t>Chỉ hai bình diện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=&gt; </a:t>
            </a:r>
            <a:r>
              <a:rPr lang="vi-VN" dirty="0" smtClean="0">
                <a:solidFill>
                  <a:schemeClr val="bg1"/>
                </a:solidFill>
                <a:latin typeface="Noto Sans" panose="020B0604020202020204" charset="0"/>
                <a:ea typeface="Noto Sans" panose="020B0604020202020204" charset="0"/>
                <a:cs typeface="Times New Roman" panose="02020603050405020304" pitchFamily="18" charset="0"/>
              </a:rPr>
              <a:t>Chụp cắt lớp điện toán (CT scan) để khảo sát đường rò</a:t>
            </a:r>
          </a:p>
          <a:p>
            <a:pPr lvl="1"/>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Xác</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định</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chính</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xác</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25%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các</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đường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xác</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định</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đúng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24%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lỗ</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trong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so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với</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lúc</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phẫu</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thuật</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dương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tính</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giả</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12%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trường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hợp</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lỗ</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rò</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đổ</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cao</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vào</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trực</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tràng</a:t>
            </a:r>
            <a:endParaRPr lang="en-US" dirty="0" smtClean="0">
              <a:solidFill>
                <a:schemeClr val="bg1"/>
              </a:solidFill>
              <a:latin typeface="Noto Sans" panose="020B0604020202020204" charset="0"/>
              <a:ea typeface="Noto Sans" panose="020B0604020202020204" charset="0"/>
              <a:cs typeface="Times New Roman" panose="02020603050405020304" pitchFamily="18" charset="0"/>
            </a:endParaRPr>
          </a:p>
          <a:p>
            <a:pPr lvl="1"/>
            <a:r>
              <a:rPr lang="en-US" dirty="0" smtClean="0">
                <a:solidFill>
                  <a:schemeClr val="bg1"/>
                </a:solidFill>
                <a:latin typeface="Noto Sans" panose="020B0604020202020204" charset="0"/>
                <a:ea typeface="Noto Sans" panose="020B0604020202020204" charset="0"/>
                <a:cs typeface="Times New Roman" panose="02020603050405020304" pitchFamily="18" charset="0"/>
              </a:rPr>
              <a:t>=&gt;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Khả</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năng</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chẩn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đoán</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dirty="0" err="1" smtClean="0">
                <a:solidFill>
                  <a:schemeClr val="bg1"/>
                </a:solidFill>
                <a:latin typeface="Noto Sans" panose="020B0604020202020204" charset="0"/>
                <a:ea typeface="Noto Sans" panose="020B0604020202020204" charset="0"/>
                <a:cs typeface="Times New Roman" panose="02020603050405020304" pitchFamily="18" charset="0"/>
              </a:rPr>
              <a:t>thấp</a:t>
            </a:r>
            <a:r>
              <a:rPr lang="en-US" dirty="0" smtClean="0">
                <a:solidFill>
                  <a:schemeClr val="bg1"/>
                </a:solidFill>
                <a:latin typeface="Noto Sans" panose="020B0604020202020204" charset="0"/>
                <a:ea typeface="Noto Sans" panose="020B0604020202020204" charset="0"/>
                <a:cs typeface="Times New Roman" panose="02020603050405020304" pitchFamily="18" charset="0"/>
              </a:rPr>
              <a:t> </a:t>
            </a:r>
          </a:p>
          <a:p>
            <a:pPr lvl="8"/>
            <a:endParaRPr lang="en-US" sz="2800" dirty="0" smtClean="0">
              <a:solidFill>
                <a:schemeClr val="bg1"/>
              </a:solidFill>
              <a:latin typeface="Noto Sans" panose="020B0604020202020204" charset="0"/>
              <a:ea typeface="Noto Sans" panose="020B0604020202020204" charset="0"/>
              <a:cs typeface="Times New Roman" panose="02020603050405020304" pitchFamily="18" charset="0"/>
            </a:endParaRPr>
          </a:p>
          <a:p>
            <a:pPr lvl="8"/>
            <a:r>
              <a:rPr lang="en-US" sz="2800" dirty="0" smtClean="0">
                <a:solidFill>
                  <a:schemeClr val="bg1"/>
                </a:solidFill>
                <a:latin typeface="Noto Sans" panose="020B0604020202020204" charset="0"/>
                <a:ea typeface="Noto Sans" panose="020B0604020202020204" charset="0"/>
                <a:cs typeface="Times New Roman" panose="02020603050405020304" pitchFamily="18" charset="0"/>
              </a:rPr>
              <a:t>=&gt;</a:t>
            </a:r>
            <a:r>
              <a:rPr lang="en-US" sz="2800" dirty="0" err="1" smtClean="0">
                <a:solidFill>
                  <a:schemeClr val="bg1"/>
                </a:solidFill>
                <a:latin typeface="Noto Sans" panose="020B0604020202020204" charset="0"/>
                <a:ea typeface="Noto Sans" panose="020B0604020202020204" charset="0"/>
                <a:cs typeface="Times New Roman" panose="02020603050405020304" pitchFamily="18" charset="0"/>
              </a:rPr>
              <a:t>Dùng</a:t>
            </a:r>
            <a:r>
              <a:rPr lang="en-US" sz="28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800" dirty="0" err="1" smtClean="0">
                <a:solidFill>
                  <a:schemeClr val="bg1"/>
                </a:solidFill>
                <a:latin typeface="Noto Sans" panose="020B0604020202020204" charset="0"/>
                <a:ea typeface="Noto Sans" panose="020B0604020202020204" charset="0"/>
                <a:cs typeface="Times New Roman" panose="02020603050405020304" pitchFamily="18" charset="0"/>
              </a:rPr>
              <a:t>khi</a:t>
            </a:r>
            <a:r>
              <a:rPr lang="en-US" sz="28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800" dirty="0" err="1" smtClean="0">
                <a:solidFill>
                  <a:schemeClr val="bg1"/>
                </a:solidFill>
                <a:latin typeface="Noto Sans" panose="020B0604020202020204" charset="0"/>
                <a:ea typeface="Noto Sans" panose="020B0604020202020204" charset="0"/>
                <a:cs typeface="Times New Roman" panose="02020603050405020304" pitchFamily="18" charset="0"/>
              </a:rPr>
              <a:t>không</a:t>
            </a:r>
            <a:r>
              <a:rPr lang="en-US" sz="28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800" dirty="0" err="1" smtClean="0">
                <a:solidFill>
                  <a:schemeClr val="bg1"/>
                </a:solidFill>
                <a:latin typeface="Noto Sans" panose="020B0604020202020204" charset="0"/>
                <a:ea typeface="Noto Sans" panose="020B0604020202020204" charset="0"/>
                <a:cs typeface="Times New Roman" panose="02020603050405020304" pitchFamily="18" charset="0"/>
              </a:rPr>
              <a:t>có</a:t>
            </a:r>
            <a:r>
              <a:rPr lang="en-US" sz="28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800" dirty="0" err="1" smtClean="0">
                <a:solidFill>
                  <a:schemeClr val="bg1"/>
                </a:solidFill>
                <a:latin typeface="Noto Sans" panose="020B0604020202020204" charset="0"/>
                <a:ea typeface="Noto Sans" panose="020B0604020202020204" charset="0"/>
                <a:cs typeface="Times New Roman" panose="02020603050405020304" pitchFamily="18" charset="0"/>
              </a:rPr>
              <a:t>phương</a:t>
            </a:r>
            <a:r>
              <a:rPr lang="en-US" sz="28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800" dirty="0" err="1" smtClean="0">
                <a:solidFill>
                  <a:schemeClr val="bg1"/>
                </a:solidFill>
                <a:latin typeface="Noto Sans" panose="020B0604020202020204" charset="0"/>
                <a:ea typeface="Noto Sans" panose="020B0604020202020204" charset="0"/>
                <a:cs typeface="Times New Roman" panose="02020603050405020304" pitchFamily="18" charset="0"/>
              </a:rPr>
              <a:t>tiện</a:t>
            </a:r>
            <a:r>
              <a:rPr lang="en-US" sz="28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2800" dirty="0" err="1" smtClean="0">
                <a:solidFill>
                  <a:schemeClr val="bg1"/>
                </a:solidFill>
                <a:latin typeface="Noto Sans" panose="020B0604020202020204" charset="0"/>
                <a:ea typeface="Noto Sans" panose="020B0604020202020204" charset="0"/>
                <a:cs typeface="Times New Roman" panose="02020603050405020304" pitchFamily="18" charset="0"/>
              </a:rPr>
              <a:t>khác</a:t>
            </a:r>
            <a:endParaRPr lang="en-US" sz="2800" dirty="0">
              <a:solidFill>
                <a:schemeClr val="bg1"/>
              </a:solidFill>
              <a:latin typeface="Noto Sans" panose="020B0604020202020204" charset="0"/>
              <a:ea typeface="Noto Sans" panose="020B0604020202020204" charset="0"/>
              <a:cs typeface="Times New Roman" panose="02020603050405020304" pitchFamily="18" charset="0"/>
            </a:endParaRPr>
          </a:p>
        </p:txBody>
      </p:sp>
    </p:spTree>
    <p:extLst>
      <p:ext uri="{BB962C8B-B14F-4D97-AF65-F5344CB8AC3E}">
        <p14:creationId xmlns:p14="http://schemas.microsoft.com/office/powerpoint/2010/main" val="1327836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smtClean="0">
                <a:solidFill>
                  <a:srgbClr val="FFFFFF"/>
                </a:solidFill>
                <a:latin typeface="Open Sans Bold"/>
              </a:rPr>
              <a:t>X-</a:t>
            </a:r>
            <a:r>
              <a:rPr lang="en-GB" sz="6000" dirty="0" err="1" smtClean="0">
                <a:solidFill>
                  <a:srgbClr val="FFFFFF"/>
                </a:solidFill>
                <a:latin typeface="Open Sans Bold"/>
              </a:rPr>
              <a:t>quang</a:t>
            </a:r>
            <a:r>
              <a:rPr lang="en-GB" sz="6000" dirty="0" smtClean="0">
                <a:solidFill>
                  <a:srgbClr val="FFFFFF"/>
                </a:solidFill>
                <a:latin typeface="Open Sans Bold"/>
              </a:rPr>
              <a:t> </a:t>
            </a:r>
            <a:r>
              <a:rPr lang="en-GB" sz="6000" dirty="0" err="1" smtClean="0">
                <a:solidFill>
                  <a:srgbClr val="FFFFFF"/>
                </a:solidFill>
                <a:latin typeface="Open Sans Bold"/>
              </a:rPr>
              <a:t>đường</a:t>
            </a:r>
            <a:r>
              <a:rPr lang="en-GB" sz="6000" dirty="0" smtClean="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có</a:t>
            </a:r>
            <a:r>
              <a:rPr lang="en-GB" sz="6000" dirty="0" smtClean="0">
                <a:solidFill>
                  <a:srgbClr val="FFFFFF"/>
                </a:solidFill>
                <a:latin typeface="Open Sans Bold"/>
              </a:rPr>
              <a:t> </a:t>
            </a:r>
            <a:r>
              <a:rPr lang="en-GB" sz="6000" dirty="0" err="1" smtClean="0">
                <a:solidFill>
                  <a:srgbClr val="FFFFFF"/>
                </a:solidFill>
                <a:latin typeface="Open Sans Bold"/>
              </a:rPr>
              <a:t>cản</a:t>
            </a:r>
            <a:r>
              <a:rPr lang="en-GB" sz="6000" dirty="0" smtClean="0">
                <a:solidFill>
                  <a:srgbClr val="FFFFFF"/>
                </a:solidFill>
                <a:latin typeface="Open Sans Bold"/>
              </a:rPr>
              <a:t> </a:t>
            </a:r>
            <a:r>
              <a:rPr lang="en-GB" sz="6000" dirty="0" err="1" smtClean="0">
                <a:solidFill>
                  <a:srgbClr val="FFFFFF"/>
                </a:solidFill>
                <a:latin typeface="Open Sans Bold"/>
              </a:rPr>
              <a:t>quang</a:t>
            </a:r>
            <a:endParaRPr lang="en-US" sz="6000" dirty="0">
              <a:solidFill>
                <a:srgbClr val="FFFFFF"/>
              </a:solidFill>
              <a:latin typeface="Open Sans Bold"/>
            </a:endParaRPr>
          </a:p>
        </p:txBody>
      </p:sp>
      <p:sp>
        <p:nvSpPr>
          <p:cNvPr id="8" name="TextBox 8"/>
          <p:cNvSpPr txBox="1"/>
          <p:nvPr/>
        </p:nvSpPr>
        <p:spPr>
          <a:xfrm>
            <a:off x="381000" y="819716"/>
            <a:ext cx="4953000" cy="346249"/>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Cận</a:t>
            </a:r>
            <a:r>
              <a:rPr lang="en-GB" sz="2100" dirty="0" smtClean="0">
                <a:solidFill>
                  <a:srgbClr val="5CE1E6"/>
                </a:solidFill>
                <a:latin typeface="Open Sans Bold"/>
              </a:rPr>
              <a:t> </a:t>
            </a:r>
            <a:r>
              <a:rPr lang="en-GB" sz="2100" dirty="0" err="1" smtClean="0">
                <a:solidFill>
                  <a:srgbClr val="5CE1E6"/>
                </a:solidFill>
                <a:latin typeface="Open Sans Bold"/>
              </a:rPr>
              <a:t>Lâm</a:t>
            </a:r>
            <a:r>
              <a:rPr lang="en-GB" sz="2100" dirty="0" smtClean="0">
                <a:solidFill>
                  <a:srgbClr val="5CE1E6"/>
                </a:solidFill>
                <a:latin typeface="Open Sans Bold"/>
              </a:rPr>
              <a:t> </a:t>
            </a:r>
            <a:r>
              <a:rPr lang="en-GB" sz="2100" dirty="0" err="1" smtClean="0">
                <a:solidFill>
                  <a:srgbClr val="5CE1E6"/>
                </a:solidFill>
                <a:latin typeface="Open Sans Bold"/>
              </a:rPr>
              <a:t>Sàng</a:t>
            </a:r>
            <a:r>
              <a:rPr lang="en-GB" sz="2100" dirty="0" smtClean="0">
                <a:solidFill>
                  <a:srgbClr val="5CE1E6"/>
                </a:solidFill>
                <a:latin typeface="Open Sans Bold"/>
              </a:rPr>
              <a:t>&gt;</a:t>
            </a:r>
            <a:r>
              <a:rPr lang="en-GB" sz="2100" dirty="0" err="1" smtClean="0">
                <a:solidFill>
                  <a:srgbClr val="5CE1E6"/>
                </a:solidFill>
                <a:latin typeface="Open Sans Bold"/>
              </a:rPr>
              <a:t>Chẩn</a:t>
            </a:r>
            <a:r>
              <a:rPr lang="en-GB" sz="2100" dirty="0" smtClean="0">
                <a:solidFill>
                  <a:srgbClr val="5CE1E6"/>
                </a:solidFill>
                <a:latin typeface="Open Sans Bold"/>
              </a:rPr>
              <a:t> </a:t>
            </a:r>
            <a:r>
              <a:rPr lang="en-GB" sz="2100" dirty="0" err="1" smtClean="0">
                <a:solidFill>
                  <a:srgbClr val="5CE1E6"/>
                </a:solidFill>
                <a:latin typeface="Open Sans Bold"/>
              </a:rPr>
              <a:t>đoán</a:t>
            </a:r>
            <a:r>
              <a:rPr lang="en-GB" sz="2100" dirty="0" smtClean="0">
                <a:solidFill>
                  <a:srgbClr val="5CE1E6"/>
                </a:solidFill>
                <a:latin typeface="Open Sans Bold"/>
              </a:rPr>
              <a:t> </a:t>
            </a:r>
            <a:r>
              <a:rPr lang="en-GB" sz="2100" dirty="0" err="1" smtClean="0">
                <a:solidFill>
                  <a:srgbClr val="5CE1E6"/>
                </a:solidFill>
                <a:latin typeface="Open Sans Bold"/>
              </a:rPr>
              <a:t>hình</a:t>
            </a:r>
            <a:r>
              <a:rPr lang="en-GB" sz="2100" dirty="0" smtClean="0">
                <a:solidFill>
                  <a:srgbClr val="5CE1E6"/>
                </a:solidFill>
                <a:latin typeface="Open Sans Bold"/>
              </a:rPr>
              <a:t> </a:t>
            </a:r>
            <a:r>
              <a:rPr lang="en-GB" sz="2100" dirty="0" err="1" smtClean="0">
                <a:solidFill>
                  <a:srgbClr val="5CE1E6"/>
                </a:solidFill>
                <a:latin typeface="Open Sans Bold"/>
              </a:rPr>
              <a:t>ảnh</a:t>
            </a:r>
            <a:endParaRPr lang="en-US" sz="2100" dirty="0">
              <a:solidFill>
                <a:srgbClr val="5CE1E6"/>
              </a:solidFill>
              <a:latin typeface="Open Sans Bold"/>
            </a:endParaRPr>
          </a:p>
        </p:txBody>
      </p:sp>
      <p:pic>
        <p:nvPicPr>
          <p:cNvPr id="9" name="object 2">
            <a:extLst>
              <a:ext uri="{FF2B5EF4-FFF2-40B4-BE49-F238E27FC236}">
                <a16:creationId xmlns:a16="http://schemas.microsoft.com/office/drawing/2014/main" id="{E271DA7C-716D-4C0C-B4F7-A3ACE8E07CBA}"/>
              </a:ext>
            </a:extLst>
          </p:cNvPr>
          <p:cNvPicPr/>
          <p:nvPr/>
        </p:nvPicPr>
        <p:blipFill>
          <a:blip r:embed="rId3" cstate="print"/>
          <a:stretch>
            <a:fillRect/>
          </a:stretch>
        </p:blipFill>
        <p:spPr>
          <a:xfrm>
            <a:off x="2362201" y="2689222"/>
            <a:ext cx="4165146" cy="5883278"/>
          </a:xfrm>
          <a:prstGeom prst="rect">
            <a:avLst/>
          </a:prstGeom>
        </p:spPr>
      </p:pic>
      <p:pic>
        <p:nvPicPr>
          <p:cNvPr id="10" name="object 3">
            <a:extLst>
              <a:ext uri="{FF2B5EF4-FFF2-40B4-BE49-F238E27FC236}">
                <a16:creationId xmlns:a16="http://schemas.microsoft.com/office/drawing/2014/main" id="{30243048-4372-411A-A330-4C92835711E0}"/>
              </a:ext>
            </a:extLst>
          </p:cNvPr>
          <p:cNvPicPr/>
          <p:nvPr/>
        </p:nvPicPr>
        <p:blipFill>
          <a:blip r:embed="rId4" cstate="print"/>
          <a:stretch>
            <a:fillRect/>
          </a:stretch>
        </p:blipFill>
        <p:spPr>
          <a:xfrm>
            <a:off x="9601200" y="2765422"/>
            <a:ext cx="4495800" cy="5807078"/>
          </a:xfrm>
          <a:prstGeom prst="rect">
            <a:avLst/>
          </a:prstGeom>
        </p:spPr>
      </p:pic>
    </p:spTree>
    <p:extLst>
      <p:ext uri="{BB962C8B-B14F-4D97-AF65-F5344CB8AC3E}">
        <p14:creationId xmlns:p14="http://schemas.microsoft.com/office/powerpoint/2010/main" val="750475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1350"/>
            <a:ext cx="18287998" cy="10578350"/>
            <a:chOff x="0" y="-38100"/>
            <a:chExt cx="4816592" cy="22763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2657" y="1565186"/>
            <a:ext cx="18592800" cy="987450"/>
          </a:xfrm>
          <a:prstGeom prst="rect">
            <a:avLst/>
          </a:prstGeom>
        </p:spPr>
        <p:txBody>
          <a:bodyPr wrap="square" lIns="0" tIns="0" rIns="0" bIns="0" rtlCol="0" anchor="t">
            <a:spAutoFit/>
          </a:bodyPr>
          <a:lstStyle/>
          <a:p>
            <a:pPr>
              <a:lnSpc>
                <a:spcPts val="7680"/>
              </a:lnSpc>
            </a:pPr>
            <a:r>
              <a:rPr lang="en-GB" sz="5800" dirty="0" err="1" smtClean="0">
                <a:solidFill>
                  <a:srgbClr val="FFFFFF"/>
                </a:solidFill>
                <a:latin typeface="Open Sans Bold"/>
              </a:rPr>
              <a:t>Một</a:t>
            </a:r>
            <a:r>
              <a:rPr lang="en-GB" sz="5800" dirty="0" smtClean="0">
                <a:solidFill>
                  <a:srgbClr val="FFFFFF"/>
                </a:solidFill>
                <a:latin typeface="Open Sans Bold"/>
              </a:rPr>
              <a:t> </a:t>
            </a:r>
            <a:r>
              <a:rPr lang="en-GB" sz="5800" dirty="0" err="1" smtClean="0">
                <a:solidFill>
                  <a:srgbClr val="FFFFFF"/>
                </a:solidFill>
                <a:latin typeface="Open Sans Bold"/>
              </a:rPr>
              <a:t>số</a:t>
            </a:r>
            <a:r>
              <a:rPr lang="en-GB" sz="5800" dirty="0" smtClean="0">
                <a:solidFill>
                  <a:srgbClr val="FFFFFF"/>
                </a:solidFill>
                <a:latin typeface="Open Sans Bold"/>
              </a:rPr>
              <a:t> </a:t>
            </a:r>
            <a:r>
              <a:rPr lang="en-GB" sz="5800" dirty="0" err="1" smtClean="0">
                <a:solidFill>
                  <a:srgbClr val="FFFFFF"/>
                </a:solidFill>
                <a:latin typeface="Open Sans Bold"/>
              </a:rPr>
              <a:t>chuẩn</a:t>
            </a:r>
            <a:r>
              <a:rPr lang="en-GB" sz="5800" dirty="0" smtClean="0">
                <a:solidFill>
                  <a:srgbClr val="FFFFFF"/>
                </a:solidFill>
                <a:latin typeface="Open Sans Bold"/>
              </a:rPr>
              <a:t> </a:t>
            </a:r>
            <a:r>
              <a:rPr lang="en-GB" sz="5800" dirty="0" err="1" smtClean="0">
                <a:solidFill>
                  <a:srgbClr val="FFFFFF"/>
                </a:solidFill>
                <a:latin typeface="Open Sans Bold"/>
              </a:rPr>
              <a:t>đoán</a:t>
            </a:r>
            <a:r>
              <a:rPr lang="en-GB" sz="5800" dirty="0" smtClean="0">
                <a:solidFill>
                  <a:srgbClr val="FFFFFF"/>
                </a:solidFill>
                <a:latin typeface="Open Sans Bold"/>
              </a:rPr>
              <a:t> </a:t>
            </a:r>
            <a:r>
              <a:rPr lang="en-GB" sz="5800" dirty="0" err="1" smtClean="0">
                <a:solidFill>
                  <a:srgbClr val="FFFFFF"/>
                </a:solidFill>
                <a:latin typeface="Open Sans Bold"/>
              </a:rPr>
              <a:t>phân</a:t>
            </a:r>
            <a:r>
              <a:rPr lang="en-GB" sz="5800" dirty="0" smtClean="0">
                <a:solidFill>
                  <a:srgbClr val="FFFFFF"/>
                </a:solidFill>
                <a:latin typeface="Open Sans Bold"/>
              </a:rPr>
              <a:t> </a:t>
            </a:r>
            <a:r>
              <a:rPr lang="en-GB" sz="5800" dirty="0" err="1" smtClean="0">
                <a:solidFill>
                  <a:srgbClr val="FFFFFF"/>
                </a:solidFill>
                <a:latin typeface="Open Sans Bold"/>
              </a:rPr>
              <a:t>biệt</a:t>
            </a:r>
            <a:endParaRPr lang="en-US" sz="5800" dirty="0">
              <a:solidFill>
                <a:srgbClr val="FFFFFF"/>
              </a:solidFill>
              <a:latin typeface="Open Sans Bold"/>
            </a:endParaRPr>
          </a:p>
        </p:txBody>
      </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9525000" y="8720605"/>
            <a:ext cx="1408314" cy="89780"/>
          </a:xfrm>
          <a:prstGeom prst="rect">
            <a:avLst/>
          </a:prstGeom>
        </p:spPr>
      </p:pic>
      <p:sp>
        <p:nvSpPr>
          <p:cNvPr id="9" name="Rectangle 8"/>
          <p:cNvSpPr/>
          <p:nvPr/>
        </p:nvSpPr>
        <p:spPr>
          <a:xfrm>
            <a:off x="1543050" y="2547193"/>
            <a:ext cx="11029950" cy="5909310"/>
          </a:xfrm>
          <a:prstGeom prst="rect">
            <a:avLst/>
          </a:prstGeom>
          <a:noFill/>
        </p:spPr>
        <p:txBody>
          <a:bodyPr wrap="square" lIns="91440" tIns="45720" rIns="91440" bIns="45720">
            <a:spAutoFit/>
          </a:bodyPr>
          <a:lstStyle/>
          <a:p>
            <a:pPr marL="914400" indent="-914400">
              <a:buAutoNum type="arabicPeriod"/>
            </a:pP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Nứt</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hậu</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môn</a:t>
            </a:r>
            <a:endPar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endParaRPr>
          </a:p>
          <a:p>
            <a:pPr marL="914400" indent="-914400">
              <a:buAutoNum type="arabicPeriod"/>
            </a:pPr>
            <a:r>
              <a:rPr lang="en-GB"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Trĩ</a:t>
            </a:r>
            <a:r>
              <a:rPr lang="en-GB"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ngoại</a:t>
            </a:r>
            <a:r>
              <a:rPr lang="en-GB"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huyết</a:t>
            </a:r>
            <a:r>
              <a:rPr lang="en-GB"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khối</a:t>
            </a:r>
            <a:endParaRPr lang="en-GB"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endParaRPr>
          </a:p>
          <a:p>
            <a:pPr marL="914400" indent="-914400">
              <a:buAutoNum type="arabicPeriod"/>
            </a:pP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Trĩ</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nội</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sa</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nghẹt</a:t>
            </a:r>
            <a:endParaRPr lang="en-US"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endParaRPr>
          </a:p>
          <a:p>
            <a:pPr marL="914400" indent="-914400">
              <a:buAutoNum type="arabicPeriod"/>
            </a:pP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Áp</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xe</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mông</a:t>
            </a:r>
            <a:endParaRPr lang="en-US"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endParaRPr>
          </a:p>
          <a:p>
            <a:pPr marL="914400" indent="-914400">
              <a:buAutoNum type="arabicPeriod"/>
            </a:pP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Áp</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xe</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tuyến</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bartholin</a:t>
            </a:r>
            <a:endParaRPr lang="en-US"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endParaRPr>
          </a:p>
          <a:p>
            <a:pPr marL="914400" indent="-914400">
              <a:buAutoNum type="arabicPeriod"/>
            </a:pPr>
            <a:r>
              <a:rPr lang="en-US"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Viêm</a:t>
            </a:r>
            <a:r>
              <a:rPr lang="en-US"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US"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mô</a:t>
            </a:r>
            <a:r>
              <a:rPr lang="en-US"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US"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tế</a:t>
            </a:r>
            <a:r>
              <a:rPr lang="en-US"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US"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bào</a:t>
            </a:r>
            <a:r>
              <a:rPr lang="en-US"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da </a:t>
            </a:r>
            <a:r>
              <a:rPr lang="en-US"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vùng</a:t>
            </a:r>
            <a:r>
              <a:rPr lang="en-US"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US" sz="5400" b="0" cap="none" spc="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mông</a:t>
            </a:r>
            <a:endParaRPr lang="en-US" sz="5400" b="0" cap="none" spc="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endParaRPr>
          </a:p>
          <a:p>
            <a:pPr marL="914400" indent="-914400">
              <a:buAutoNum type="arabicPeriod"/>
            </a:pP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Bệnh</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tổ</a:t>
            </a:r>
            <a:r>
              <a:rPr lang="en-GB" sz="5400" dirty="0"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 </a:t>
            </a:r>
            <a:r>
              <a:rPr lang="en-GB" sz="5400" dirty="0" err="1" smtClean="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rPr>
              <a:t>lông</a:t>
            </a:r>
            <a:endParaRPr lang="en-US" sz="5400" b="0" cap="none" spc="0" dirty="0">
              <a:ln w="0"/>
              <a:solidFill>
                <a:schemeClr val="accent1"/>
              </a:solidFill>
              <a:effectLst>
                <a:outerShdw blurRad="38100" dist="25400" dir="5400000" algn="ctr" rotWithShape="0">
                  <a:srgbClr val="6E747A">
                    <a:alpha val="43000"/>
                  </a:srgbClr>
                </a:outerShdw>
              </a:effectLst>
              <a:latin typeface="Noto Sans" panose="020B0604020202020204" charset="0"/>
              <a:ea typeface="Noto Sans" panose="020B0604020202020204" charset="0"/>
            </a:endParaRPr>
          </a:p>
        </p:txBody>
      </p:sp>
    </p:spTree>
    <p:extLst>
      <p:ext uri="{BB962C8B-B14F-4D97-AF65-F5344CB8AC3E}">
        <p14:creationId xmlns:p14="http://schemas.microsoft.com/office/powerpoint/2010/main" val="3795105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Nguyên</a:t>
            </a:r>
            <a:r>
              <a:rPr lang="en-GB" sz="6000" dirty="0" smtClean="0">
                <a:solidFill>
                  <a:srgbClr val="FFFFFF"/>
                </a:solidFill>
                <a:latin typeface="Open Sans Bold"/>
              </a:rPr>
              <a:t> </a:t>
            </a:r>
            <a:r>
              <a:rPr lang="en-GB" sz="6000" dirty="0" err="1" smtClean="0">
                <a:solidFill>
                  <a:srgbClr val="FFFFFF"/>
                </a:solidFill>
                <a:latin typeface="Open Sans Bold"/>
              </a:rPr>
              <a:t>tắc</a:t>
            </a:r>
            <a:r>
              <a:rPr lang="en-GB" sz="6000" dirty="0" smtClean="0">
                <a:solidFill>
                  <a:srgbClr val="FFFFFF"/>
                </a:solidFill>
                <a:latin typeface="Open Sans Bold"/>
              </a:rPr>
              <a:t> </a:t>
            </a:r>
            <a:r>
              <a:rPr lang="en-GB" sz="6000" dirty="0" err="1" smtClean="0">
                <a:solidFill>
                  <a:srgbClr val="FFFFFF"/>
                </a:solidFill>
                <a:latin typeface="Open Sans Bold"/>
              </a:rPr>
              <a:t>điều</a:t>
            </a:r>
            <a:r>
              <a:rPr lang="en-GB" sz="6000" dirty="0" smtClean="0">
                <a:solidFill>
                  <a:srgbClr val="FFFFFF"/>
                </a:solidFill>
                <a:latin typeface="Open Sans Bold"/>
              </a:rPr>
              <a:t> </a:t>
            </a:r>
            <a:r>
              <a:rPr lang="en-GB" sz="6000" dirty="0" err="1" smtClean="0">
                <a:solidFill>
                  <a:srgbClr val="FFFFFF"/>
                </a:solidFill>
                <a:latin typeface="Open Sans Bold"/>
              </a:rPr>
              <a:t>trị</a:t>
            </a:r>
            <a:endParaRPr lang="en-US" sz="6000" dirty="0">
              <a:solidFill>
                <a:srgbClr val="FFFFFF"/>
              </a:solidFill>
              <a:latin typeface="Open Sans Bold"/>
            </a:endParaRPr>
          </a:p>
        </p:txBody>
      </p:sp>
      <p:sp>
        <p:nvSpPr>
          <p:cNvPr id="8" name="TextBox 8"/>
          <p:cNvSpPr txBox="1"/>
          <p:nvPr/>
        </p:nvSpPr>
        <p:spPr>
          <a:xfrm>
            <a:off x="381000" y="819716"/>
            <a:ext cx="4953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Điều</a:t>
            </a:r>
            <a:r>
              <a:rPr lang="en-GB" sz="2100" dirty="0" smtClean="0">
                <a:solidFill>
                  <a:srgbClr val="5CE1E6"/>
                </a:solidFill>
                <a:latin typeface="Open Sans Bold"/>
              </a:rPr>
              <a:t> </a:t>
            </a:r>
            <a:r>
              <a:rPr lang="en-GB" sz="2100" dirty="0" err="1" smtClean="0">
                <a:solidFill>
                  <a:srgbClr val="5CE1E6"/>
                </a:solidFill>
                <a:latin typeface="Open Sans Bold"/>
              </a:rPr>
              <a:t>Trị</a:t>
            </a:r>
            <a:endParaRPr lang="en-US" sz="2100" dirty="0">
              <a:solidFill>
                <a:srgbClr val="5CE1E6"/>
              </a:solidFill>
              <a:latin typeface="Open Sans Bold"/>
            </a:endParaRPr>
          </a:p>
        </p:txBody>
      </p:sp>
      <p:graphicFrame>
        <p:nvGraphicFramePr>
          <p:cNvPr id="16" name="Table 15"/>
          <p:cNvGraphicFramePr>
            <a:graphicFrameLocks noGrp="1"/>
          </p:cNvGraphicFramePr>
          <p:nvPr>
            <p:extLst>
              <p:ext uri="{D42A27DB-BD31-4B8C-83A1-F6EECF244321}">
                <p14:modId xmlns:p14="http://schemas.microsoft.com/office/powerpoint/2010/main" val="3176692737"/>
              </p:ext>
            </p:extLst>
          </p:nvPr>
        </p:nvGraphicFramePr>
        <p:xfrm>
          <a:off x="2876550" y="2677729"/>
          <a:ext cx="5676900" cy="7403768"/>
        </p:xfrm>
        <a:graphic>
          <a:graphicData uri="http://schemas.openxmlformats.org/drawingml/2006/table">
            <a:tbl>
              <a:tblPr firstRow="1" bandRow="1">
                <a:tableStyleId>{5940675A-B579-460E-94D1-54222C63F5DA}</a:tableStyleId>
              </a:tblPr>
              <a:tblGrid>
                <a:gridCol w="5676900">
                  <a:extLst>
                    <a:ext uri="{9D8B030D-6E8A-4147-A177-3AD203B41FA5}">
                      <a16:colId xmlns:a16="http://schemas.microsoft.com/office/drawing/2014/main" val="20000"/>
                    </a:ext>
                  </a:extLst>
                </a:gridCol>
              </a:tblGrid>
              <a:tr h="650205">
                <a:tc>
                  <a:txBody>
                    <a:bodyPr/>
                    <a:lstStyle/>
                    <a:p>
                      <a:pPr algn="ctr" latinLnBrk="1">
                        <a:lnSpc>
                          <a:spcPct val="150000"/>
                        </a:lnSpc>
                      </a:pPr>
                      <a:r>
                        <a:rPr lang="en-GB" altLang="ko-KR" sz="3400" b="1" dirty="0" err="1">
                          <a:solidFill>
                            <a:srgbClr val="FFFF00"/>
                          </a:solidFill>
                          <a:latin typeface="Noto Sans" panose="020B0604020202020204" charset="0"/>
                          <a:ea typeface="Noto Sans" panose="020B0604020202020204" charset="0"/>
                          <a:cs typeface="Arial" pitchFamily="34" charset="0"/>
                        </a:rPr>
                        <a:t>Áp</a:t>
                      </a:r>
                      <a:r>
                        <a:rPr lang="en-GB" altLang="ko-KR" sz="3400" b="1" baseline="0" dirty="0">
                          <a:solidFill>
                            <a:srgbClr val="FFFF00"/>
                          </a:solidFill>
                          <a:latin typeface="Noto Sans" panose="020B0604020202020204" charset="0"/>
                          <a:ea typeface="Noto Sans" panose="020B0604020202020204" charset="0"/>
                          <a:cs typeface="Arial" pitchFamily="34" charset="0"/>
                        </a:rPr>
                        <a:t> </a:t>
                      </a:r>
                      <a:r>
                        <a:rPr lang="en-GB" altLang="ko-KR" sz="3400" b="1" baseline="0" dirty="0" err="1">
                          <a:solidFill>
                            <a:srgbClr val="FFFF00"/>
                          </a:solidFill>
                          <a:latin typeface="Noto Sans" panose="020B0604020202020204" charset="0"/>
                          <a:ea typeface="Noto Sans" panose="020B0604020202020204" charset="0"/>
                          <a:cs typeface="Arial" pitchFamily="34" charset="0"/>
                        </a:rPr>
                        <a:t>xe</a:t>
                      </a:r>
                      <a:r>
                        <a:rPr lang="en-GB" altLang="ko-KR" sz="3400" b="1" baseline="0" dirty="0">
                          <a:solidFill>
                            <a:srgbClr val="FFFF00"/>
                          </a:solidFill>
                          <a:latin typeface="Noto Sans" panose="020B0604020202020204" charset="0"/>
                          <a:ea typeface="Noto Sans" panose="020B0604020202020204" charset="0"/>
                          <a:cs typeface="Arial" pitchFamily="34" charset="0"/>
                        </a:rPr>
                        <a:t> HM</a:t>
                      </a:r>
                      <a:endParaRPr lang="ko-KR" altLang="en-US" sz="3400" b="1" dirty="0">
                        <a:solidFill>
                          <a:srgbClr val="FFFF00"/>
                        </a:solidFill>
                        <a:latin typeface="Noto Sans" panose="020B0604020202020204" charset="0"/>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57848">
                <a:tc>
                  <a:txBody>
                    <a:bodyPr/>
                    <a:lstStyle/>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3000" dirty="0" err="1">
                          <a:solidFill>
                            <a:schemeClr val="bg1"/>
                          </a:solidFill>
                          <a:latin typeface="Noto Sans" panose="020B0604020202020204" charset="0"/>
                          <a:ea typeface="Noto Sans" panose="020B0604020202020204" charset="0"/>
                          <a:cs typeface="Times New Roman" panose="02020603050405020304" pitchFamily="18" charset="0"/>
                        </a:rPr>
                        <a:t>Đường</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rạch</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gần</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rìa</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môn</a:t>
                      </a:r>
                      <a:endPar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Nhét</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gạc</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vết</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thương</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chỉ</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thời</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gian</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đầu</a:t>
                      </a:r>
                      <a:endPar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PT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cắt</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mở</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đường</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rò</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đồng</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thời</a:t>
                      </a:r>
                      <a:endPar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Kháng</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sinh</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điều</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trị</a:t>
                      </a:r>
                      <a:endPar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Cấy</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vết</a:t>
                      </a:r>
                      <a:r>
                        <a:rPr lang="en-GB" altLang="ko-KR" sz="3000" baseline="0" dirty="0">
                          <a:solidFill>
                            <a:schemeClr val="bg1"/>
                          </a:solidFill>
                          <a:latin typeface="Noto Sans" panose="020B0604020202020204" charset="0"/>
                          <a:ea typeface="Noto Sans" panose="020B0604020202020204" charset="0"/>
                          <a:cs typeface="Times New Roman" panose="02020603050405020304" pitchFamily="18" charset="0"/>
                        </a:rPr>
                        <a:t> </a:t>
                      </a:r>
                      <a:r>
                        <a:rPr lang="en-GB" altLang="ko-KR" sz="3000" baseline="0" dirty="0" err="1">
                          <a:solidFill>
                            <a:schemeClr val="bg1"/>
                          </a:solidFill>
                          <a:latin typeface="Noto Sans" panose="020B0604020202020204" charset="0"/>
                          <a:ea typeface="Noto Sans" panose="020B0604020202020204" charset="0"/>
                          <a:cs typeface="Times New Roman" panose="02020603050405020304" pitchFamily="18" charset="0"/>
                        </a:rPr>
                        <a:t>thương</a:t>
                      </a:r>
                      <a:endParaRPr lang="en-US" altLang="ko-KR" sz="3000" dirty="0">
                        <a:solidFill>
                          <a:schemeClr val="bg1"/>
                        </a:solidFill>
                        <a:latin typeface="Noto Sans" panose="020B0604020202020204" charset="0"/>
                        <a:ea typeface="Noto Sans" panose="020B0604020202020204" charset="0"/>
                        <a:cs typeface="Times New Roman" panose="02020603050405020304" pitchFamily="18" charset="0"/>
                      </a:endParaRPr>
                    </a:p>
                    <a:p>
                      <a:pPr algn="ctr" latinLnBrk="1">
                        <a:lnSpc>
                          <a:spcPct val="150000"/>
                        </a:lnSpc>
                      </a:pPr>
                      <a:endParaRPr lang="ko-KR" altLang="en-US" sz="3000" dirty="0">
                        <a:solidFill>
                          <a:schemeClr val="bg1"/>
                        </a:solidFill>
                        <a:latin typeface="Noto Sans" panose="020B0604020202020204" charset="0"/>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50205">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ko-KR" altLang="en-US" sz="3000" b="1" dirty="0">
                        <a:solidFill>
                          <a:schemeClr val="bg1"/>
                        </a:solidFill>
                        <a:latin typeface="Noto Sans" panose="020B0604020202020204" charset="0"/>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159390927"/>
              </p:ext>
            </p:extLst>
          </p:nvPr>
        </p:nvGraphicFramePr>
        <p:xfrm>
          <a:off x="10868023" y="2696558"/>
          <a:ext cx="5029200" cy="7293499"/>
        </p:xfrm>
        <a:graphic>
          <a:graphicData uri="http://schemas.openxmlformats.org/drawingml/2006/table">
            <a:tbl>
              <a:tblPr firstRow="1" bandRow="1">
                <a:tableStyleId>{5940675A-B579-460E-94D1-54222C63F5DA}</a:tableStyleId>
              </a:tblPr>
              <a:tblGrid>
                <a:gridCol w="5029200">
                  <a:extLst>
                    <a:ext uri="{9D8B030D-6E8A-4147-A177-3AD203B41FA5}">
                      <a16:colId xmlns:a16="http://schemas.microsoft.com/office/drawing/2014/main" val="20000"/>
                    </a:ext>
                  </a:extLst>
                </a:gridCol>
              </a:tblGrid>
              <a:tr h="620723">
                <a:tc>
                  <a:txBody>
                    <a:bodyPr/>
                    <a:lstStyle/>
                    <a:p>
                      <a:pPr algn="ctr" latinLnBrk="1"/>
                      <a:r>
                        <a:rPr lang="en-US" altLang="ko-KR" sz="3400" b="1" dirty="0" err="1">
                          <a:solidFill>
                            <a:srgbClr val="FFFF00"/>
                          </a:solidFill>
                          <a:latin typeface="Noto Sans" panose="020B0604020202020204" charset="0"/>
                          <a:ea typeface="Noto Sans" panose="020B0604020202020204" charset="0"/>
                          <a:cs typeface="Times New Roman" panose="02020603050405020304" pitchFamily="18" charset="0"/>
                        </a:rPr>
                        <a:t>Rò</a:t>
                      </a:r>
                      <a:r>
                        <a:rPr lang="en-US" altLang="ko-KR" sz="3400" b="1" baseline="0" dirty="0">
                          <a:solidFill>
                            <a:srgbClr val="FFFF00"/>
                          </a:solidFill>
                          <a:latin typeface="Noto Sans" panose="020B0604020202020204" charset="0"/>
                          <a:ea typeface="Noto Sans" panose="020B0604020202020204" charset="0"/>
                          <a:cs typeface="Times New Roman" panose="02020603050405020304" pitchFamily="18" charset="0"/>
                        </a:rPr>
                        <a:t> HM</a:t>
                      </a:r>
                      <a:endParaRPr lang="ko-KR" altLang="en-US" sz="3400" b="1" dirty="0">
                        <a:solidFill>
                          <a:srgbClr val="FFFF00"/>
                        </a:solidFill>
                        <a:latin typeface="Noto Sans" panose="020B0604020202020204"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52053">
                <a:tc>
                  <a:txBody>
                    <a:bodyPr/>
                    <a:lstStyle/>
                    <a:p>
                      <a:pPr marL="285750" marR="0" lvl="0" indent="-285750" algn="just">
                        <a:lnSpc>
                          <a:spcPct val="150000"/>
                        </a:lnSpc>
                        <a:buFont typeface="Arial" panose="020B0604020202020204" pitchFamily="34" charset="0"/>
                        <a:buChar char="•"/>
                      </a:pP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Bảo</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vệ</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an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toàn</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thắt</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và</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chức</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năng</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đại</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tiện</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có</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tự</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chủ</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Cắt</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bỏ</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được</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đường</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rò</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Loại</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bỏ</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được</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nhiễm</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trùng</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p>
                    <a:p>
                      <a:pPr marL="285750" marR="0" lvl="0" indent="-285750" algn="just">
                        <a:lnSpc>
                          <a:spcPct val="150000"/>
                        </a:lnSpc>
                        <a:buFont typeface="Arial" panose="020B0604020202020204" pitchFamily="34" charset="0"/>
                        <a:buChar char="•"/>
                      </a:pP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Giảm</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thiểu</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tối</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đa</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tái</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effectLst/>
                          <a:latin typeface="Noto Sans" panose="020B0604020202020204" charset="0"/>
                          <a:ea typeface="Noto Sans" panose="020B0604020202020204" charset="0"/>
                          <a:cs typeface="Times New Roman" panose="02020603050405020304" pitchFamily="18" charset="0"/>
                        </a:rPr>
                        <a:t>phát</a:t>
                      </a:r>
                      <a:r>
                        <a:rPr lang="en-US" sz="3000" dirty="0">
                          <a:solidFill>
                            <a:schemeClr val="bg1"/>
                          </a:solidFill>
                          <a:effectLst/>
                          <a:latin typeface="Noto Sans" panose="020B0604020202020204" charset="0"/>
                          <a:ea typeface="Noto Sans" panose="020B0604020202020204" charset="0"/>
                          <a:cs typeface="Times New Roman" panose="02020603050405020304" pitchFamily="18" charset="0"/>
                        </a:rPr>
                        <a:t> </a:t>
                      </a:r>
                    </a:p>
                    <a:p>
                      <a:pPr algn="ctr" latinLnBrk="1"/>
                      <a:endParaRPr lang="ko-KR" altLang="en-US" sz="3000" dirty="0">
                        <a:solidFill>
                          <a:schemeClr val="bg1"/>
                        </a:solidFill>
                        <a:latin typeface="Noto Sans" panose="020B0604020202020204"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2072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3000" b="1" dirty="0">
                        <a:solidFill>
                          <a:schemeClr val="bg1"/>
                        </a:solidFill>
                        <a:latin typeface="Noto Sans" panose="020B0604020202020204"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16593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Nguyên</a:t>
            </a:r>
            <a:r>
              <a:rPr lang="en-GB" sz="6000" dirty="0" smtClean="0">
                <a:solidFill>
                  <a:srgbClr val="FFFFFF"/>
                </a:solidFill>
                <a:latin typeface="Open Sans Bold"/>
              </a:rPr>
              <a:t> </a:t>
            </a:r>
            <a:r>
              <a:rPr lang="en-GB" sz="6000" dirty="0" err="1" smtClean="0">
                <a:solidFill>
                  <a:srgbClr val="FFFFFF"/>
                </a:solidFill>
                <a:latin typeface="Open Sans Bold"/>
              </a:rPr>
              <a:t>tắc</a:t>
            </a:r>
            <a:r>
              <a:rPr lang="en-GB" sz="6000" dirty="0" smtClean="0">
                <a:solidFill>
                  <a:srgbClr val="FFFFFF"/>
                </a:solidFill>
                <a:latin typeface="Open Sans Bold"/>
              </a:rPr>
              <a:t> </a:t>
            </a:r>
            <a:r>
              <a:rPr lang="en-GB" sz="6000" dirty="0" err="1" smtClean="0">
                <a:solidFill>
                  <a:srgbClr val="FFFFFF"/>
                </a:solidFill>
                <a:latin typeface="Open Sans Bold"/>
              </a:rPr>
              <a:t>điều</a:t>
            </a:r>
            <a:r>
              <a:rPr lang="en-GB" sz="6000" dirty="0" smtClean="0">
                <a:solidFill>
                  <a:srgbClr val="FFFFFF"/>
                </a:solidFill>
                <a:latin typeface="Open Sans Bold"/>
              </a:rPr>
              <a:t> </a:t>
            </a:r>
            <a:r>
              <a:rPr lang="en-GB" sz="6000" dirty="0" err="1" smtClean="0">
                <a:solidFill>
                  <a:srgbClr val="FFFFFF"/>
                </a:solidFill>
                <a:latin typeface="Open Sans Bold"/>
              </a:rPr>
              <a:t>trị</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4953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Điều</a:t>
            </a:r>
            <a:r>
              <a:rPr lang="en-GB" sz="2100" dirty="0" smtClean="0">
                <a:solidFill>
                  <a:srgbClr val="5CE1E6"/>
                </a:solidFill>
                <a:latin typeface="Open Sans Bold"/>
              </a:rPr>
              <a:t> </a:t>
            </a:r>
            <a:r>
              <a:rPr lang="en-GB" sz="2100" dirty="0" err="1" smtClean="0">
                <a:solidFill>
                  <a:srgbClr val="5CE1E6"/>
                </a:solidFill>
                <a:latin typeface="Open Sans Bold"/>
              </a:rPr>
              <a:t>Trị</a:t>
            </a:r>
            <a:endParaRPr lang="en-US" sz="2100" dirty="0">
              <a:solidFill>
                <a:srgbClr val="5CE1E6"/>
              </a:solidFill>
              <a:latin typeface="Open Sans Bold"/>
            </a:endParaRPr>
          </a:p>
        </p:txBody>
      </p:sp>
      <p:sp>
        <p:nvSpPr>
          <p:cNvPr id="9" name="Content Placeholder 2"/>
          <p:cNvSpPr txBox="1">
            <a:spLocks/>
          </p:cNvSpPr>
          <p:nvPr/>
        </p:nvSpPr>
        <p:spPr>
          <a:xfrm>
            <a:off x="381000" y="2548855"/>
            <a:ext cx="16230600" cy="77343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solidFill>
                  <a:schemeClr val="bg1"/>
                </a:solidFill>
                <a:latin typeface="Noto Sans" panose="020B0604020202020204" charset="0"/>
                <a:ea typeface="Noto Sans" panose="020B0604020202020204" charset="0"/>
              </a:rPr>
              <a:t>Đường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rạch</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càng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gần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rìa</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hậu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môn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càng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tốt</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để</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giảm</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thiểu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chiều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dài</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đường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rò</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hậu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môn</a:t>
            </a:r>
            <a:r>
              <a:rPr lang="en-US" dirty="0" smtClean="0">
                <a:solidFill>
                  <a:schemeClr val="bg1"/>
                </a:solidFill>
                <a:latin typeface="Noto Sans" panose="020B0604020202020204" charset="0"/>
                <a:ea typeface="Noto Sans" panose="020B0604020202020204" charset="0"/>
              </a:rPr>
              <a:t>.</a:t>
            </a:r>
          </a:p>
          <a:p>
            <a:r>
              <a:rPr lang="en-GB" dirty="0" err="1" smtClean="0">
                <a:solidFill>
                  <a:schemeClr val="bg1"/>
                </a:solidFill>
                <a:latin typeface="Noto Sans" panose="020B0604020202020204" charset="0"/>
                <a:ea typeface="Noto Sans" panose="020B0604020202020204" charset="0"/>
              </a:rPr>
              <a:t>Nhét</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gạc</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sau</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rạch</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dẫn</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lưu</a:t>
            </a:r>
            <a:r>
              <a:rPr lang="en-GB" dirty="0" smtClean="0">
                <a:solidFill>
                  <a:schemeClr val="bg1"/>
                </a:solidFill>
                <a:latin typeface="Noto Sans" panose="020B0604020202020204" charset="0"/>
                <a:ea typeface="Noto Sans" panose="020B0604020202020204" charset="0"/>
              </a:rPr>
              <a:t> (+/-)</a:t>
            </a:r>
            <a:endParaRPr lang="en-US" dirty="0" smtClean="0">
              <a:solidFill>
                <a:schemeClr val="bg1"/>
              </a:solidFill>
              <a:latin typeface="Noto Sans" panose="020B0604020202020204" charset="0"/>
              <a:ea typeface="Noto Sans" panose="020B0604020202020204" charset="0"/>
            </a:endParaRPr>
          </a:p>
          <a:p>
            <a:r>
              <a:rPr lang="en-GB" dirty="0" err="1" smtClean="0">
                <a:solidFill>
                  <a:schemeClr val="bg1"/>
                </a:solidFill>
                <a:latin typeface="Noto Sans" panose="020B0604020202020204" charset="0"/>
                <a:ea typeface="Noto Sans" panose="020B0604020202020204" charset="0"/>
              </a:rPr>
              <a:t>Áp</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xe</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hậu</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môn</a:t>
            </a:r>
            <a:r>
              <a:rPr lang="en-GB" dirty="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đi</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kèm</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rò</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hậu</a:t>
            </a:r>
            <a:r>
              <a:rPr lang="en-GB" dirty="0" smtClean="0">
                <a:solidFill>
                  <a:schemeClr val="bg1"/>
                </a:solidFill>
                <a:latin typeface="Noto Sans" panose="020B0604020202020204" charset="0"/>
                <a:ea typeface="Noto Sans" panose="020B0604020202020204" charset="0"/>
              </a:rPr>
              <a:t> </a:t>
            </a:r>
            <a:r>
              <a:rPr lang="en-GB" dirty="0" err="1" smtClean="0">
                <a:solidFill>
                  <a:schemeClr val="bg1"/>
                </a:solidFill>
                <a:latin typeface="Noto Sans" panose="020B0604020202020204" charset="0"/>
                <a:ea typeface="Noto Sans" panose="020B0604020202020204" charset="0"/>
              </a:rPr>
              <a:t>môn</a:t>
            </a:r>
            <a:r>
              <a:rPr lang="en-GB" dirty="0" smtClean="0">
                <a:solidFill>
                  <a:schemeClr val="bg1"/>
                </a:solidFill>
                <a:latin typeface="Noto Sans" panose="020B0604020202020204" charset="0"/>
                <a:ea typeface="Noto Sans" panose="020B0604020202020204" charset="0"/>
              </a:rPr>
              <a:t> (+/-)</a:t>
            </a:r>
            <a:endParaRPr lang="en-US" dirty="0" smtClean="0">
              <a:solidFill>
                <a:schemeClr val="bg1"/>
              </a:solidFill>
              <a:latin typeface="Noto Sans" panose="020B0604020202020204" charset="0"/>
              <a:ea typeface="Noto Sans" panose="020B0604020202020204" charset="0"/>
            </a:endParaRPr>
          </a:p>
          <a:p>
            <a:r>
              <a:rPr lang="en-US" dirty="0" err="1">
                <a:solidFill>
                  <a:schemeClr val="bg1"/>
                </a:solidFill>
                <a:latin typeface="Noto Sans" panose="020B0604020202020204" charset="0"/>
                <a:ea typeface="Noto Sans" panose="020B0604020202020204" charset="0"/>
              </a:rPr>
              <a:t>Kháng</a:t>
            </a:r>
            <a:r>
              <a:rPr lang="en-US" dirty="0">
                <a:solidFill>
                  <a:schemeClr val="bg1"/>
                </a:solidFill>
                <a:latin typeface="Noto Sans" panose="020B0604020202020204" charset="0"/>
                <a:ea typeface="Noto Sans" panose="020B0604020202020204" charset="0"/>
              </a:rPr>
              <a:t> </a:t>
            </a:r>
            <a:r>
              <a:rPr lang="en-US" dirty="0" err="1">
                <a:solidFill>
                  <a:schemeClr val="bg1"/>
                </a:solidFill>
                <a:latin typeface="Noto Sans" panose="020B0604020202020204" charset="0"/>
                <a:ea typeface="Noto Sans" panose="020B0604020202020204" charset="0"/>
              </a:rPr>
              <a:t>sinh</a:t>
            </a:r>
            <a:r>
              <a:rPr lang="en-US" dirty="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Thực</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hiện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kháng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sinh</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điều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trị</a:t>
            </a:r>
            <a:endParaRPr lang="en-US" dirty="0" smtClean="0">
              <a:solidFill>
                <a:schemeClr val="bg1"/>
              </a:solidFill>
              <a:latin typeface="Noto Sans" panose="020B0604020202020204" charset="0"/>
              <a:ea typeface="Noto Sans" panose="020B0604020202020204" charset="0"/>
            </a:endParaRPr>
          </a:p>
          <a:p>
            <a:r>
              <a:rPr lang="en-US" dirty="0" err="1" smtClean="0">
                <a:solidFill>
                  <a:schemeClr val="bg1"/>
                </a:solidFill>
                <a:latin typeface="Noto Sans" panose="020B0604020202020204" charset="0"/>
                <a:ea typeface="Noto Sans" panose="020B0604020202020204" charset="0"/>
              </a:rPr>
              <a:t>Kháng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sinh</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thường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dùng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là</a:t>
            </a:r>
            <a:r>
              <a:rPr lang="en-US" dirty="0" smtClean="0">
                <a:solidFill>
                  <a:schemeClr val="bg1"/>
                </a:solidFill>
                <a:latin typeface="Noto Sans" panose="020B0604020202020204" charset="0"/>
                <a:ea typeface="Noto Sans" panose="020B0604020202020204" charset="0"/>
              </a:rPr>
              <a:t> Amoxicillin- </a:t>
            </a:r>
            <a:r>
              <a:rPr lang="en-US" dirty="0" err="1" smtClean="0">
                <a:solidFill>
                  <a:schemeClr val="bg1"/>
                </a:solidFill>
                <a:latin typeface="Noto Sans" panose="020B0604020202020204" charset="0"/>
                <a:ea typeface="Noto Sans" panose="020B0604020202020204" charset="0"/>
              </a:rPr>
              <a:t>clavulanate</a:t>
            </a:r>
            <a:r>
              <a:rPr lang="en-US" dirty="0" smtClean="0">
                <a:solidFill>
                  <a:schemeClr val="bg1"/>
                </a:solidFill>
                <a:latin typeface="Noto Sans" panose="020B0604020202020204" charset="0"/>
                <a:ea typeface="Noto Sans" panose="020B0604020202020204" charset="0"/>
              </a:rPr>
              <a:t> 4-5 </a:t>
            </a:r>
            <a:r>
              <a:rPr lang="en-US" dirty="0" err="1" smtClean="0">
                <a:solidFill>
                  <a:schemeClr val="bg1"/>
                </a:solidFill>
                <a:latin typeface="Noto Sans" panose="020B0604020202020204" charset="0"/>
                <a:ea typeface="Noto Sans" panose="020B0604020202020204" charset="0"/>
              </a:rPr>
              <a:t>ngày</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Hoặc</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kết</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hợp</a:t>
            </a:r>
            <a:r>
              <a:rPr lang="en-US" dirty="0" smtClean="0">
                <a:solidFill>
                  <a:schemeClr val="bg1"/>
                </a:solidFill>
                <a:latin typeface="Noto Sans" panose="020B0604020202020204" charset="0"/>
                <a:ea typeface="Noto Sans" panose="020B0604020202020204" charset="0"/>
              </a:rPr>
              <a:t> ciprofloxacin </a:t>
            </a:r>
            <a:r>
              <a:rPr lang="en-US" dirty="0" err="1" smtClean="0">
                <a:solidFill>
                  <a:schemeClr val="bg1"/>
                </a:solidFill>
                <a:latin typeface="Noto Sans" panose="020B0604020202020204" charset="0"/>
                <a:ea typeface="Noto Sans" panose="020B0604020202020204" charset="0"/>
              </a:rPr>
              <a:t>và</a:t>
            </a:r>
            <a:r>
              <a:rPr lang="en-US" dirty="0" smtClean="0">
                <a:solidFill>
                  <a:schemeClr val="bg1"/>
                </a:solidFill>
                <a:latin typeface="Noto Sans" panose="020B0604020202020204" charset="0"/>
                <a:ea typeface="Noto Sans" panose="020B0604020202020204" charset="0"/>
              </a:rPr>
              <a:t> metronidazole.</a:t>
            </a:r>
          </a:p>
          <a:p>
            <a:endParaRPr lang="en-US" dirty="0">
              <a:solidFill>
                <a:schemeClr val="bg1"/>
              </a:solidFill>
              <a:latin typeface="Noto Sans" panose="020B0604020202020204" charset="0"/>
              <a:ea typeface="Noto Sans" panose="020B0604020202020204" charset="0"/>
            </a:endParaRPr>
          </a:p>
        </p:txBody>
      </p:sp>
    </p:spTree>
    <p:extLst>
      <p:ext uri="{BB962C8B-B14F-4D97-AF65-F5344CB8AC3E}">
        <p14:creationId xmlns:p14="http://schemas.microsoft.com/office/powerpoint/2010/main" val="4266759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4300"/>
            <a:ext cx="18288000" cy="104013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Tiếp</a:t>
            </a:r>
            <a:r>
              <a:rPr lang="en-GB" sz="6000" dirty="0" smtClean="0">
                <a:solidFill>
                  <a:srgbClr val="FFFFFF"/>
                </a:solidFill>
                <a:latin typeface="Open Sans Bold"/>
              </a:rPr>
              <a:t> </a:t>
            </a:r>
            <a:r>
              <a:rPr lang="en-GB" sz="6000" dirty="0" err="1" smtClean="0">
                <a:solidFill>
                  <a:srgbClr val="FFFFFF"/>
                </a:solidFill>
                <a:latin typeface="Open Sans Bold"/>
              </a:rPr>
              <a:t>cận</a:t>
            </a:r>
            <a:r>
              <a:rPr lang="en-GB" sz="6000" dirty="0" smtClean="0">
                <a:solidFill>
                  <a:srgbClr val="FFFFFF"/>
                </a:solidFill>
                <a:latin typeface="Open Sans Bold"/>
              </a:rPr>
              <a:t> </a:t>
            </a:r>
            <a:r>
              <a:rPr lang="en-GB" sz="6000" dirty="0" err="1" smtClean="0">
                <a:solidFill>
                  <a:srgbClr val="FFFFFF"/>
                </a:solidFill>
                <a:latin typeface="Open Sans Bold"/>
              </a:rPr>
              <a:t>phẫu</a:t>
            </a:r>
            <a:r>
              <a:rPr lang="en-GB" sz="6000" dirty="0" smtClean="0">
                <a:solidFill>
                  <a:srgbClr val="FFFFFF"/>
                </a:solidFill>
                <a:latin typeface="Open Sans Bold"/>
              </a:rPr>
              <a:t> </a:t>
            </a:r>
            <a:r>
              <a:rPr lang="en-GB" sz="6000" dirty="0" err="1" smtClean="0">
                <a:solidFill>
                  <a:srgbClr val="FFFFFF"/>
                </a:solidFill>
                <a:latin typeface="Open Sans Bold"/>
              </a:rPr>
              <a:t>thuật</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a:t>
            </a:r>
            <a:r>
              <a:rPr lang="en-GB" sz="6000" dirty="0" err="1" smtClean="0">
                <a:solidFill>
                  <a:srgbClr val="FFFFFF"/>
                </a:solidFill>
                <a:latin typeface="Open Sans Bold"/>
              </a:rPr>
              <a:t>vị</a:t>
            </a:r>
            <a:r>
              <a:rPr lang="en-GB" sz="6000" dirty="0" smtClean="0">
                <a:solidFill>
                  <a:srgbClr val="FFFFFF"/>
                </a:solidFill>
                <a:latin typeface="Open Sans Bold"/>
              </a:rPr>
              <a:t> </a:t>
            </a:r>
            <a:r>
              <a:rPr lang="en-GB" sz="6000" dirty="0" err="1" smtClean="0">
                <a:solidFill>
                  <a:srgbClr val="FFFFFF"/>
                </a:solidFill>
                <a:latin typeface="Open Sans Bold"/>
              </a:rPr>
              <a:t>trí</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endParaRPr lang="en-US" sz="6000" dirty="0">
              <a:solidFill>
                <a:srgbClr val="FFFFFF"/>
              </a:solidFill>
              <a:latin typeface="Open Sans Bold"/>
            </a:endParaRPr>
          </a:p>
        </p:txBody>
      </p:sp>
      <p:sp>
        <p:nvSpPr>
          <p:cNvPr id="8" name="TextBox 8"/>
          <p:cNvSpPr txBox="1"/>
          <p:nvPr/>
        </p:nvSpPr>
        <p:spPr>
          <a:xfrm>
            <a:off x="381000" y="819716"/>
            <a:ext cx="4953000" cy="329193"/>
          </a:xfrm>
          <a:prstGeom prst="rect">
            <a:avLst/>
          </a:prstGeom>
        </p:spPr>
        <p:txBody>
          <a:bodyPr wrap="square" lIns="0" tIns="0" rIns="0" bIns="0" rtlCol="0" anchor="t">
            <a:spAutoFit/>
          </a:bodyPr>
          <a:lstStyle/>
          <a:p>
            <a:pPr>
              <a:lnSpc>
                <a:spcPts val="2688"/>
              </a:lnSpc>
            </a:pPr>
            <a:r>
              <a:rPr lang="en-GB" sz="2100" dirty="0" err="1" smtClean="0">
                <a:solidFill>
                  <a:srgbClr val="5CE1E6"/>
                </a:solidFill>
                <a:latin typeface="Open Sans Bold"/>
              </a:rPr>
              <a:t>Điều</a:t>
            </a:r>
            <a:r>
              <a:rPr lang="en-GB" sz="2100" dirty="0" smtClean="0">
                <a:solidFill>
                  <a:srgbClr val="5CE1E6"/>
                </a:solidFill>
                <a:latin typeface="Open Sans Bold"/>
              </a:rPr>
              <a:t> </a:t>
            </a:r>
            <a:r>
              <a:rPr lang="en-GB" sz="2100" dirty="0" err="1" smtClean="0">
                <a:solidFill>
                  <a:srgbClr val="5CE1E6"/>
                </a:solidFill>
                <a:latin typeface="Open Sans Bold"/>
              </a:rPr>
              <a:t>Trị</a:t>
            </a:r>
            <a:endParaRPr lang="en-US" sz="2100" dirty="0">
              <a:solidFill>
                <a:srgbClr val="5CE1E6"/>
              </a:solidFill>
              <a:latin typeface="Open Sans Bold"/>
            </a:endParaRPr>
          </a:p>
        </p:txBody>
      </p:sp>
      <p:sp>
        <p:nvSpPr>
          <p:cNvPr id="10" name="Content Placeholder 2"/>
          <p:cNvSpPr txBox="1">
            <a:spLocks/>
          </p:cNvSpPr>
          <p:nvPr/>
        </p:nvSpPr>
        <p:spPr>
          <a:xfrm>
            <a:off x="381000" y="2781300"/>
            <a:ext cx="16535400" cy="75057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latin typeface="Noto Sans" panose="020B0604020202020204" charset="0"/>
                <a:ea typeface="Noto Sans" panose="020B0604020202020204" charset="0"/>
              </a:rPr>
              <a:t>1. </a:t>
            </a:r>
            <a:r>
              <a:rPr lang="en-US" dirty="0" err="1" smtClean="0">
                <a:solidFill>
                  <a:schemeClr val="bg1"/>
                </a:solidFill>
                <a:latin typeface="Noto Sans" panose="020B0604020202020204" charset="0"/>
                <a:ea typeface="Noto Sans" panose="020B0604020202020204" charset="0"/>
              </a:rPr>
              <a:t>Áp</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xe</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quanh</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hậu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môn</a:t>
            </a:r>
            <a:r>
              <a:rPr lang="en-US" dirty="0" smtClean="0">
                <a:solidFill>
                  <a:schemeClr val="bg1"/>
                </a:solidFill>
                <a:latin typeface="Noto Sans" panose="020B0604020202020204" charset="0"/>
                <a:ea typeface="Noto Sans" panose="020B0604020202020204" charset="0"/>
              </a:rPr>
              <a:t>.</a:t>
            </a:r>
          </a:p>
          <a:p>
            <a:r>
              <a:rPr lang="en-US" dirty="0" err="1" smtClean="0">
                <a:solidFill>
                  <a:schemeClr val="bg1"/>
                </a:solidFill>
                <a:latin typeface="Noto Sans" panose="020B0604020202020204" charset="0"/>
                <a:ea typeface="Noto Sans" panose="020B0604020202020204" charset="0"/>
              </a:rPr>
              <a:t>Sau</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khi</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tiêm</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thấm</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vào</a:t>
            </a:r>
            <a:r>
              <a:rPr lang="en-US" dirty="0" smtClean="0">
                <a:solidFill>
                  <a:schemeClr val="bg1"/>
                </a:solidFill>
                <a:latin typeface="Noto Sans" panose="020B0604020202020204" charset="0"/>
                <a:ea typeface="Noto Sans" panose="020B0604020202020204" charset="0"/>
              </a:rPr>
              <a:t> da </a:t>
            </a:r>
            <a:r>
              <a:rPr lang="en-US" dirty="0" err="1" smtClean="0">
                <a:solidFill>
                  <a:schemeClr val="bg1"/>
                </a:solidFill>
                <a:latin typeface="Noto Sans" panose="020B0604020202020204" charset="0"/>
                <a:ea typeface="Noto Sans" panose="020B0604020202020204" charset="0"/>
              </a:rPr>
              <a:t>trên</a:t>
            </a:r>
            <a:r>
              <a:rPr lang="en-US" dirty="0" smtClean="0">
                <a:solidFill>
                  <a:schemeClr val="bg1"/>
                </a:solidFill>
                <a:latin typeface="Noto Sans" panose="020B0604020202020204" charset="0"/>
                <a:ea typeface="Noto Sans" panose="020B0604020202020204" charset="0"/>
              </a:rPr>
              <a:t> ổ </a:t>
            </a:r>
            <a:r>
              <a:rPr lang="en-US" dirty="0" err="1" smtClean="0">
                <a:solidFill>
                  <a:schemeClr val="bg1"/>
                </a:solidFill>
                <a:latin typeface="Noto Sans" panose="020B0604020202020204" charset="0"/>
                <a:ea typeface="Noto Sans" panose="020B0604020202020204" charset="0"/>
              </a:rPr>
              <a:t>áp</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xe</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bằng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thuốc</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gây</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tê</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tại</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chổ</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Một</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vết</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mổ</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hình</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chữ</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thập</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được</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thực</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hiện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càng</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gần</a:t>
            </a:r>
            <a:r>
              <a:rPr lang="en-US" dirty="0" smtClean="0">
                <a:solidFill>
                  <a:schemeClr val="bg1"/>
                </a:solidFill>
                <a:latin typeface="Noto Sans" panose="020B0604020202020204" charset="0"/>
                <a:ea typeface="Noto Sans" panose="020B0604020202020204" charset="0"/>
              </a:rPr>
              <a:t> </a:t>
            </a:r>
            <a:r>
              <a:rPr lang="en-US" dirty="0" err="1" smtClean="0">
                <a:solidFill>
                  <a:schemeClr val="bg1"/>
                </a:solidFill>
                <a:latin typeface="Noto Sans" panose="020B0604020202020204" charset="0"/>
                <a:ea typeface="Noto Sans" panose="020B0604020202020204" charset="0"/>
              </a:rPr>
              <a:t>rìa</a:t>
            </a:r>
            <a:r>
              <a:rPr lang="en-US" dirty="0" smtClean="0">
                <a:solidFill>
                  <a:schemeClr val="bg1"/>
                </a:solidFill>
                <a:latin typeface="Noto Sans" panose="020B0604020202020204" charset="0"/>
                <a:ea typeface="Noto Sans" panose="020B0604020202020204" charset="0"/>
              </a:rPr>
              <a:t>.</a:t>
            </a:r>
          </a:p>
          <a:p>
            <a:endParaRPr lang="en-US" dirty="0" smtClean="0">
              <a:solidFill>
                <a:schemeClr val="bg1"/>
              </a:solidFill>
              <a:latin typeface="Noto Sans" panose="020B0604020202020204" charset="0"/>
              <a:ea typeface="Noto Sans" panose="020B0604020202020204" charset="0"/>
            </a:endParaRPr>
          </a:p>
          <a:p>
            <a:endParaRPr lang="en-US" dirty="0" smtClean="0">
              <a:solidFill>
                <a:schemeClr val="bg1"/>
              </a:solidFill>
              <a:latin typeface="Noto Sans" panose="020B0604020202020204" charset="0"/>
              <a:ea typeface="Noto Sans" panose="020B0604020202020204" charset="0"/>
            </a:endParaRPr>
          </a:p>
          <a:p>
            <a:endParaRPr lang="en-US" dirty="0">
              <a:solidFill>
                <a:schemeClr val="bg1"/>
              </a:solidFill>
              <a:latin typeface="Noto Sans" panose="020B0604020202020204" charset="0"/>
              <a:ea typeface="Noto Sans" panose="020B0604020202020204" charset="0"/>
            </a:endParaRPr>
          </a:p>
        </p:txBody>
      </p:sp>
      <p:pic>
        <p:nvPicPr>
          <p:cNvPr id="11" name="Picture 10"/>
          <p:cNvPicPr>
            <a:picLocks noChangeAspect="1"/>
          </p:cNvPicPr>
          <p:nvPr/>
        </p:nvPicPr>
        <p:blipFill>
          <a:blip r:embed="rId3"/>
          <a:stretch>
            <a:fillRect/>
          </a:stretch>
        </p:blipFill>
        <p:spPr>
          <a:xfrm>
            <a:off x="1462410" y="4457700"/>
            <a:ext cx="14372579" cy="5516562"/>
          </a:xfrm>
          <a:prstGeom prst="rect">
            <a:avLst/>
          </a:prstGeom>
        </p:spPr>
      </p:pic>
    </p:spTree>
    <p:extLst>
      <p:ext uri="{BB962C8B-B14F-4D97-AF65-F5344CB8AC3E}">
        <p14:creationId xmlns:p14="http://schemas.microsoft.com/office/powerpoint/2010/main" val="1366227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076450"/>
            <a:ext cx="16992600" cy="7962900"/>
          </a:xfrm>
        </p:spPr>
        <p:txBody>
          <a:bodyPr/>
          <a:lstStyle/>
          <a:p>
            <a:r>
              <a:rPr lang="en-US" dirty="0" smtClean="0">
                <a:latin typeface="Noto Sans" panose="020B0604020202020204" charset="0"/>
                <a:ea typeface="Noto Sans" panose="020B0604020202020204" charset="0"/>
              </a:rPr>
              <a:t>2. </a:t>
            </a:r>
            <a:r>
              <a:rPr lang="en-US" dirty="0" err="1" smtClean="0">
                <a:latin typeface="Noto Sans" panose="020B0604020202020204" charset="0"/>
                <a:ea typeface="Noto Sans" panose="020B0604020202020204" charset="0"/>
              </a:rPr>
              <a:t>Áp</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xe</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quanh</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trực</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tràng</a:t>
            </a:r>
            <a:r>
              <a:rPr lang="en-US" dirty="0" smtClean="0">
                <a:latin typeface="Noto Sans" panose="020B0604020202020204" charset="0"/>
                <a:ea typeface="Noto Sans" panose="020B0604020202020204" charset="0"/>
              </a:rPr>
              <a:t>.</a:t>
            </a:r>
          </a:p>
          <a:p>
            <a:r>
              <a:rPr lang="en-US" dirty="0" err="1" smtClean="0">
                <a:latin typeface="Noto Sans" panose="020B0604020202020204" charset="0"/>
                <a:ea typeface="Noto Sans" panose="020B0604020202020204" charset="0"/>
              </a:rPr>
              <a:t>Áp</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xe</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khoang</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ngồi</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hậu</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môn</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nên</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được</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dẫn</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lưu</a:t>
            </a:r>
            <a:r>
              <a:rPr lang="en-US" dirty="0" smtClean="0">
                <a:latin typeface="Noto Sans" panose="020B0604020202020204" charset="0"/>
                <a:ea typeface="Noto Sans" panose="020B0604020202020204" charset="0"/>
              </a:rPr>
              <a:t> qua </a:t>
            </a:r>
            <a:r>
              <a:rPr lang="en-US" dirty="0" err="1" smtClean="0">
                <a:latin typeface="Noto Sans" panose="020B0604020202020204" charset="0"/>
                <a:ea typeface="Noto Sans" panose="020B0604020202020204" charset="0"/>
              </a:rPr>
              <a:t>vết</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rạch</a:t>
            </a:r>
            <a:r>
              <a:rPr lang="en-US" dirty="0" smtClean="0">
                <a:latin typeface="Noto Sans" panose="020B0604020202020204" charset="0"/>
                <a:ea typeface="Noto Sans" panose="020B0604020202020204" charset="0"/>
              </a:rPr>
              <a:t> da.</a:t>
            </a:r>
          </a:p>
          <a:p>
            <a:r>
              <a:rPr lang="en-US" dirty="0" err="1" smtClean="0">
                <a:latin typeface="Noto Sans" panose="020B0604020202020204" charset="0"/>
                <a:ea typeface="Noto Sans" panose="020B0604020202020204" charset="0"/>
              </a:rPr>
              <a:t>Áp</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xe</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khoang</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gian</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cơ</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thắt</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dẫn</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lưu</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vào</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lòng</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hậu</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môn</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trực</a:t>
            </a:r>
            <a:r>
              <a:rPr lang="en-US" dirty="0" smtClean="0">
                <a:latin typeface="Noto Sans" panose="020B0604020202020204" charset="0"/>
                <a:ea typeface="Noto Sans" panose="020B0604020202020204" charset="0"/>
              </a:rPr>
              <a:t> </a:t>
            </a:r>
            <a:r>
              <a:rPr lang="en-US" dirty="0" err="1" smtClean="0">
                <a:latin typeface="Noto Sans" panose="020B0604020202020204" charset="0"/>
                <a:ea typeface="Noto Sans" panose="020B0604020202020204" charset="0"/>
              </a:rPr>
              <a:t>tràng</a:t>
            </a:r>
            <a:r>
              <a:rPr lang="en-US" dirty="0" smtClean="0">
                <a:latin typeface="Noto Sans" panose="020B0604020202020204" charset="0"/>
                <a:ea typeface="Noto Sans" panose="020B0604020202020204" charset="0"/>
              </a:rPr>
              <a:t> .</a:t>
            </a:r>
          </a:p>
          <a:p>
            <a:endParaRPr lang="en-US" dirty="0">
              <a:latin typeface="Noto Sans" panose="020B0604020202020204" charset="0"/>
              <a:ea typeface="Noto Sans" panose="020B0604020202020204" charset="0"/>
            </a:endParaRPr>
          </a:p>
        </p:txBody>
      </p:sp>
      <p:pic>
        <p:nvPicPr>
          <p:cNvPr id="4" name="Picture 3"/>
          <p:cNvPicPr>
            <a:picLocks noChangeAspect="1"/>
          </p:cNvPicPr>
          <p:nvPr/>
        </p:nvPicPr>
        <p:blipFill>
          <a:blip r:embed="rId3"/>
          <a:stretch>
            <a:fillRect/>
          </a:stretch>
        </p:blipFill>
        <p:spPr>
          <a:xfrm>
            <a:off x="1752600" y="4076700"/>
            <a:ext cx="8381999" cy="4648200"/>
          </a:xfrm>
          <a:prstGeom prst="rect">
            <a:avLst/>
          </a:prstGeom>
        </p:spPr>
      </p:pic>
      <p:sp>
        <p:nvSpPr>
          <p:cNvPr id="5" name="TextBox 4"/>
          <p:cNvSpPr txBox="1"/>
          <p:nvPr/>
        </p:nvSpPr>
        <p:spPr>
          <a:xfrm>
            <a:off x="609600" y="8947547"/>
            <a:ext cx="14299107" cy="615553"/>
          </a:xfrm>
          <a:prstGeom prst="rect">
            <a:avLst/>
          </a:prstGeom>
          <a:noFill/>
        </p:spPr>
        <p:txBody>
          <a:bodyPr wrap="none" rtlCol="0">
            <a:spAutoFit/>
          </a:bodyPr>
          <a:lstStyle/>
          <a:p>
            <a:r>
              <a:rPr lang="en-GB" sz="3400" dirty="0" err="1" smtClean="0">
                <a:solidFill>
                  <a:schemeClr val="bg1"/>
                </a:solidFill>
                <a:latin typeface="Noto Sans" panose="020B0604020202020204" charset="0"/>
                <a:ea typeface="Noto Sans" panose="020B0604020202020204" charset="0"/>
              </a:rPr>
              <a:t>Rạch</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dẫn</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lưu</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áp</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xe</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khoang</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gian</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cơ</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thắt</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vào</a:t>
            </a:r>
            <a:r>
              <a:rPr lang="en-GB" sz="3400" dirty="0" smtClean="0">
                <a:solidFill>
                  <a:schemeClr val="bg1"/>
                </a:solidFill>
                <a:latin typeface="Noto Sans" panose="020B0604020202020204" charset="0"/>
                <a:ea typeface="Noto Sans" panose="020B0604020202020204" charset="0"/>
              </a:rPr>
              <a:t> long </a:t>
            </a:r>
            <a:r>
              <a:rPr lang="en-GB" sz="3400" dirty="0" err="1" smtClean="0">
                <a:solidFill>
                  <a:schemeClr val="bg1"/>
                </a:solidFill>
                <a:latin typeface="Noto Sans" panose="020B0604020202020204" charset="0"/>
                <a:ea typeface="Noto Sans" panose="020B0604020202020204" charset="0"/>
              </a:rPr>
              <a:t>hậu</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môn</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trực</a:t>
            </a:r>
            <a:r>
              <a:rPr lang="en-GB" sz="3400" dirty="0" smtClean="0">
                <a:solidFill>
                  <a:schemeClr val="bg1"/>
                </a:solidFill>
                <a:latin typeface="Noto Sans" panose="020B0604020202020204" charset="0"/>
                <a:ea typeface="Noto Sans" panose="020B0604020202020204" charset="0"/>
              </a:rPr>
              <a:t> </a:t>
            </a:r>
            <a:r>
              <a:rPr lang="en-GB" sz="3400" dirty="0" err="1" smtClean="0">
                <a:solidFill>
                  <a:schemeClr val="bg1"/>
                </a:solidFill>
                <a:latin typeface="Noto Sans" panose="020B0604020202020204" charset="0"/>
                <a:ea typeface="Noto Sans" panose="020B0604020202020204" charset="0"/>
              </a:rPr>
              <a:t>tràng</a:t>
            </a:r>
            <a:endParaRPr lang="en-US" sz="3400" dirty="0">
              <a:solidFill>
                <a:schemeClr val="bg1"/>
              </a:solidFill>
              <a:latin typeface="Noto Sans" panose="020B0604020202020204" charset="0"/>
              <a:ea typeface="Noto Sans" panose="020B0604020202020204" charset="0"/>
            </a:endParaRPr>
          </a:p>
        </p:txBody>
      </p:sp>
      <p:sp>
        <p:nvSpPr>
          <p:cNvPr id="6" name="TextBox 7"/>
          <p:cNvSpPr txBox="1"/>
          <p:nvPr/>
        </p:nvSpPr>
        <p:spPr>
          <a:xfrm>
            <a:off x="304800" y="660969"/>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Tiếp</a:t>
            </a:r>
            <a:r>
              <a:rPr lang="en-GB" sz="6000" dirty="0" smtClean="0">
                <a:solidFill>
                  <a:srgbClr val="FFFFFF"/>
                </a:solidFill>
                <a:latin typeface="Open Sans Bold"/>
              </a:rPr>
              <a:t> </a:t>
            </a:r>
            <a:r>
              <a:rPr lang="en-GB" sz="6000" dirty="0" err="1" smtClean="0">
                <a:solidFill>
                  <a:srgbClr val="FFFFFF"/>
                </a:solidFill>
                <a:latin typeface="Open Sans Bold"/>
              </a:rPr>
              <a:t>cận</a:t>
            </a:r>
            <a:r>
              <a:rPr lang="en-GB" sz="6000" dirty="0" smtClean="0">
                <a:solidFill>
                  <a:srgbClr val="FFFFFF"/>
                </a:solidFill>
                <a:latin typeface="Open Sans Bold"/>
              </a:rPr>
              <a:t> </a:t>
            </a:r>
            <a:r>
              <a:rPr lang="en-GB" sz="6000" dirty="0" err="1" smtClean="0">
                <a:solidFill>
                  <a:srgbClr val="FFFFFF"/>
                </a:solidFill>
                <a:latin typeface="Open Sans Bold"/>
              </a:rPr>
              <a:t>phẫu</a:t>
            </a:r>
            <a:r>
              <a:rPr lang="en-GB" sz="6000" dirty="0" smtClean="0">
                <a:solidFill>
                  <a:srgbClr val="FFFFFF"/>
                </a:solidFill>
                <a:latin typeface="Open Sans Bold"/>
              </a:rPr>
              <a:t> </a:t>
            </a:r>
            <a:r>
              <a:rPr lang="en-GB" sz="6000" dirty="0" err="1" smtClean="0">
                <a:solidFill>
                  <a:srgbClr val="FFFFFF"/>
                </a:solidFill>
                <a:latin typeface="Open Sans Bold"/>
              </a:rPr>
              <a:t>thuật</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a:t>
            </a:r>
            <a:r>
              <a:rPr lang="en-GB" sz="6000" dirty="0" err="1" smtClean="0">
                <a:solidFill>
                  <a:srgbClr val="FFFFFF"/>
                </a:solidFill>
                <a:latin typeface="Open Sans Bold"/>
              </a:rPr>
              <a:t>vị</a:t>
            </a:r>
            <a:r>
              <a:rPr lang="en-GB" sz="6000" dirty="0" smtClean="0">
                <a:solidFill>
                  <a:srgbClr val="FFFFFF"/>
                </a:solidFill>
                <a:latin typeface="Open Sans Bold"/>
              </a:rPr>
              <a:t> </a:t>
            </a:r>
            <a:r>
              <a:rPr lang="en-GB" sz="6000" dirty="0" err="1" smtClean="0">
                <a:solidFill>
                  <a:srgbClr val="FFFFFF"/>
                </a:solidFill>
                <a:latin typeface="Open Sans Bold"/>
              </a:rPr>
              <a:t>trí</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endParaRPr lang="en-US" sz="6000" dirty="0">
              <a:solidFill>
                <a:srgbClr val="FFFFFF"/>
              </a:solidFill>
              <a:latin typeface="Open Sans Bold"/>
            </a:endParaRPr>
          </a:p>
        </p:txBody>
      </p:sp>
    </p:spTree>
    <p:extLst>
      <p:ext uri="{BB962C8B-B14F-4D97-AF65-F5344CB8AC3E}">
        <p14:creationId xmlns:p14="http://schemas.microsoft.com/office/powerpoint/2010/main" val="3830685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8150" y="1943100"/>
            <a:ext cx="16992600" cy="7962900"/>
          </a:xfrm>
        </p:spPr>
        <p:txBody>
          <a:bodyPr/>
          <a:lstStyle/>
          <a:p>
            <a:r>
              <a:rPr lang="en-US" dirty="0" smtClean="0"/>
              <a:t>3. </a:t>
            </a:r>
            <a:r>
              <a:rPr lang="en-US" dirty="0" err="1" smtClean="0"/>
              <a:t>Áp</a:t>
            </a:r>
            <a:r>
              <a:rPr lang="en-US" dirty="0" smtClean="0"/>
              <a:t> </a:t>
            </a:r>
            <a:r>
              <a:rPr lang="en-US" dirty="0" err="1" smtClean="0"/>
              <a:t>xe</a:t>
            </a:r>
            <a:r>
              <a:rPr lang="en-US" dirty="0" smtClean="0"/>
              <a:t> </a:t>
            </a:r>
            <a:r>
              <a:rPr lang="en-US" dirty="0" err="1" smtClean="0"/>
              <a:t>trên</a:t>
            </a:r>
            <a:r>
              <a:rPr lang="en-US" dirty="0" smtClean="0"/>
              <a:t> </a:t>
            </a:r>
            <a:r>
              <a:rPr lang="en-US" dirty="0" err="1" smtClean="0"/>
              <a:t>cơ</a:t>
            </a:r>
            <a:r>
              <a:rPr lang="en-US" dirty="0" smtClean="0"/>
              <a:t> </a:t>
            </a:r>
            <a:r>
              <a:rPr lang="en-US" dirty="0" err="1" smtClean="0"/>
              <a:t>nâng</a:t>
            </a:r>
            <a:r>
              <a:rPr lang="en-US" dirty="0" smtClean="0"/>
              <a:t>.</a:t>
            </a:r>
          </a:p>
          <a:p>
            <a:r>
              <a:rPr lang="en-US" dirty="0" err="1" smtClean="0"/>
              <a:t>Áp</a:t>
            </a:r>
            <a:r>
              <a:rPr lang="en-US" dirty="0" smtClean="0"/>
              <a:t> </a:t>
            </a:r>
            <a:r>
              <a:rPr lang="en-US" dirty="0" err="1" smtClean="0"/>
              <a:t>xe</a:t>
            </a:r>
            <a:r>
              <a:rPr lang="en-US" dirty="0" smtClean="0"/>
              <a:t> </a:t>
            </a:r>
            <a:r>
              <a:rPr lang="en-US" dirty="0" err="1" smtClean="0"/>
              <a:t>trên</a:t>
            </a:r>
            <a:r>
              <a:rPr lang="en-US" dirty="0" smtClean="0"/>
              <a:t> </a:t>
            </a:r>
            <a:r>
              <a:rPr lang="en-US" dirty="0" err="1" smtClean="0"/>
              <a:t>cơ</a:t>
            </a:r>
            <a:r>
              <a:rPr lang="en-US" dirty="0" smtClean="0"/>
              <a:t> </a:t>
            </a:r>
            <a:r>
              <a:rPr lang="en-US" dirty="0" err="1" smtClean="0"/>
              <a:t>nâng</a:t>
            </a:r>
            <a:r>
              <a:rPr lang="en-US" dirty="0" smtClean="0"/>
              <a:t> </a:t>
            </a:r>
            <a:r>
              <a:rPr lang="en-US" dirty="0" err="1" smtClean="0"/>
              <a:t>loại</a:t>
            </a:r>
            <a:r>
              <a:rPr lang="en-US" dirty="0" smtClean="0"/>
              <a:t> I.</a:t>
            </a:r>
          </a:p>
          <a:p>
            <a:endParaRPr lang="en-US" dirty="0"/>
          </a:p>
        </p:txBody>
      </p:sp>
      <p:pic>
        <p:nvPicPr>
          <p:cNvPr id="4" name="Picture 3"/>
          <p:cNvPicPr>
            <a:picLocks noChangeAspect="1"/>
          </p:cNvPicPr>
          <p:nvPr/>
        </p:nvPicPr>
        <p:blipFill>
          <a:blip r:embed="rId2"/>
          <a:stretch>
            <a:fillRect/>
          </a:stretch>
        </p:blipFill>
        <p:spPr>
          <a:xfrm>
            <a:off x="457201" y="3231285"/>
            <a:ext cx="11816199" cy="6312765"/>
          </a:xfrm>
          <a:prstGeom prst="rect">
            <a:avLst/>
          </a:prstGeom>
        </p:spPr>
      </p:pic>
      <p:sp>
        <p:nvSpPr>
          <p:cNvPr id="5" name="TextBox 4"/>
          <p:cNvSpPr txBox="1"/>
          <p:nvPr/>
        </p:nvSpPr>
        <p:spPr>
          <a:xfrm>
            <a:off x="12273400" y="3009900"/>
            <a:ext cx="5823600" cy="2554545"/>
          </a:xfrm>
          <a:prstGeom prst="rect">
            <a:avLst/>
          </a:prstGeom>
          <a:noFill/>
        </p:spPr>
        <p:txBody>
          <a:bodyPr wrap="square" rtlCol="0">
            <a:spAutoFit/>
          </a:bodyPr>
          <a:lstStyle/>
          <a:p>
            <a:r>
              <a:rPr lang="en-US" sz="3200" dirty="0" err="1" smtClean="0">
                <a:solidFill>
                  <a:schemeClr val="bg1"/>
                </a:solidFill>
              </a:rPr>
              <a:t>Áp</a:t>
            </a:r>
            <a:r>
              <a:rPr lang="en-US" sz="3200" dirty="0" smtClean="0">
                <a:solidFill>
                  <a:schemeClr val="bg1"/>
                </a:solidFill>
              </a:rPr>
              <a:t> </a:t>
            </a:r>
            <a:r>
              <a:rPr lang="en-US" sz="3200" dirty="0" err="1" smtClean="0">
                <a:solidFill>
                  <a:schemeClr val="bg1"/>
                </a:solidFill>
              </a:rPr>
              <a:t>xe</a:t>
            </a:r>
            <a:r>
              <a:rPr lang="en-US" sz="3200" dirty="0" smtClean="0">
                <a:solidFill>
                  <a:schemeClr val="bg1"/>
                </a:solidFill>
              </a:rPr>
              <a:t> </a:t>
            </a:r>
            <a:r>
              <a:rPr lang="en-US" sz="3200" dirty="0" err="1" smtClean="0">
                <a:solidFill>
                  <a:schemeClr val="bg1"/>
                </a:solidFill>
              </a:rPr>
              <a:t>trên</a:t>
            </a:r>
            <a:r>
              <a:rPr lang="en-US" sz="3200" dirty="0" smtClean="0">
                <a:solidFill>
                  <a:schemeClr val="bg1"/>
                </a:solidFill>
              </a:rPr>
              <a:t> </a:t>
            </a:r>
            <a:r>
              <a:rPr lang="en-US" sz="3200" dirty="0" err="1" smtClean="0">
                <a:solidFill>
                  <a:schemeClr val="bg1"/>
                </a:solidFill>
              </a:rPr>
              <a:t>cơ</a:t>
            </a:r>
            <a:r>
              <a:rPr lang="en-US" sz="3200" dirty="0" smtClean="0">
                <a:solidFill>
                  <a:schemeClr val="bg1"/>
                </a:solidFill>
              </a:rPr>
              <a:t> </a:t>
            </a:r>
            <a:r>
              <a:rPr lang="en-US" sz="3200" dirty="0" err="1" smtClean="0">
                <a:solidFill>
                  <a:schemeClr val="bg1"/>
                </a:solidFill>
              </a:rPr>
              <a:t>nâng</a:t>
            </a:r>
            <a:r>
              <a:rPr lang="en-US" sz="3200" dirty="0" smtClean="0">
                <a:solidFill>
                  <a:schemeClr val="bg1"/>
                </a:solidFill>
              </a:rPr>
              <a:t> </a:t>
            </a:r>
            <a:r>
              <a:rPr lang="en-US" sz="3200" dirty="0" err="1" smtClean="0">
                <a:solidFill>
                  <a:schemeClr val="bg1"/>
                </a:solidFill>
              </a:rPr>
              <a:t>loại</a:t>
            </a:r>
            <a:r>
              <a:rPr lang="en-US" sz="3200" dirty="0" smtClean="0">
                <a:solidFill>
                  <a:schemeClr val="bg1"/>
                </a:solidFill>
              </a:rPr>
              <a:t> I, </a:t>
            </a:r>
            <a:r>
              <a:rPr lang="en-US" sz="3200" dirty="0" err="1" smtClean="0">
                <a:solidFill>
                  <a:schemeClr val="bg1"/>
                </a:solidFill>
              </a:rPr>
              <a:t>được</a:t>
            </a:r>
            <a:r>
              <a:rPr lang="en-US" sz="3200" dirty="0" smtClean="0">
                <a:solidFill>
                  <a:schemeClr val="bg1"/>
                </a:solidFill>
              </a:rPr>
              <a:t> </a:t>
            </a:r>
          </a:p>
          <a:p>
            <a:r>
              <a:rPr lang="en-US" sz="3200" dirty="0" err="1" smtClean="0">
                <a:solidFill>
                  <a:schemeClr val="bg1"/>
                </a:solidFill>
              </a:rPr>
              <a:t>Dẫn</a:t>
            </a:r>
            <a:r>
              <a:rPr lang="en-US" sz="3200" dirty="0" smtClean="0">
                <a:solidFill>
                  <a:schemeClr val="bg1"/>
                </a:solidFill>
              </a:rPr>
              <a:t> </a:t>
            </a:r>
            <a:r>
              <a:rPr lang="en-US" sz="3200" dirty="0" err="1" smtClean="0">
                <a:solidFill>
                  <a:schemeClr val="bg1"/>
                </a:solidFill>
              </a:rPr>
              <a:t>lưu</a:t>
            </a:r>
            <a:r>
              <a:rPr lang="en-US" sz="3200" dirty="0" smtClean="0">
                <a:solidFill>
                  <a:schemeClr val="bg1"/>
                </a:solidFill>
              </a:rPr>
              <a:t> </a:t>
            </a:r>
            <a:r>
              <a:rPr lang="en-US" sz="3200" dirty="0" err="1" smtClean="0">
                <a:solidFill>
                  <a:schemeClr val="bg1"/>
                </a:solidFill>
              </a:rPr>
              <a:t>vào</a:t>
            </a:r>
            <a:r>
              <a:rPr lang="en-US" sz="3200" dirty="0" smtClean="0">
                <a:solidFill>
                  <a:schemeClr val="bg1"/>
                </a:solidFill>
              </a:rPr>
              <a:t> </a:t>
            </a:r>
            <a:r>
              <a:rPr lang="en-US" sz="3200" dirty="0" err="1" smtClean="0">
                <a:solidFill>
                  <a:schemeClr val="bg1"/>
                </a:solidFill>
              </a:rPr>
              <a:t>trong</a:t>
            </a:r>
            <a:r>
              <a:rPr lang="en-US" sz="3200" dirty="0" smtClean="0">
                <a:solidFill>
                  <a:schemeClr val="bg1"/>
                </a:solidFill>
              </a:rPr>
              <a:t> </a:t>
            </a:r>
            <a:r>
              <a:rPr lang="en-US" sz="3200" dirty="0" err="1" smtClean="0">
                <a:solidFill>
                  <a:schemeClr val="bg1"/>
                </a:solidFill>
              </a:rPr>
              <a:t>trực</a:t>
            </a:r>
            <a:r>
              <a:rPr lang="en-US" sz="3200" dirty="0" smtClean="0">
                <a:solidFill>
                  <a:schemeClr val="bg1"/>
                </a:solidFill>
              </a:rPr>
              <a:t> </a:t>
            </a:r>
            <a:r>
              <a:rPr lang="en-US" sz="3200" dirty="0" err="1" smtClean="0">
                <a:solidFill>
                  <a:schemeClr val="bg1"/>
                </a:solidFill>
              </a:rPr>
              <a:t>tràng</a:t>
            </a:r>
            <a:r>
              <a:rPr lang="en-US" sz="3200" dirty="0" smtClean="0">
                <a:solidFill>
                  <a:schemeClr val="bg1"/>
                </a:solidFill>
              </a:rPr>
              <a:t>. </a:t>
            </a:r>
            <a:endParaRPr lang="en-US" sz="3200" dirty="0">
              <a:solidFill>
                <a:schemeClr val="bg1"/>
              </a:solidFill>
            </a:endParaRPr>
          </a:p>
          <a:p>
            <a:r>
              <a:rPr lang="en-US" sz="3200" dirty="0" err="1" smtClean="0">
                <a:solidFill>
                  <a:schemeClr val="bg1"/>
                </a:solidFill>
              </a:rPr>
              <a:t>Nếu</a:t>
            </a:r>
            <a:r>
              <a:rPr lang="en-US" sz="3200" dirty="0" smtClean="0">
                <a:solidFill>
                  <a:schemeClr val="bg1"/>
                </a:solidFill>
              </a:rPr>
              <a:t> </a:t>
            </a:r>
            <a:r>
              <a:rPr lang="en-US" sz="3200" dirty="0" err="1" smtClean="0">
                <a:solidFill>
                  <a:schemeClr val="bg1"/>
                </a:solidFill>
              </a:rPr>
              <a:t>phát</a:t>
            </a:r>
            <a:r>
              <a:rPr lang="en-US" sz="3200" dirty="0" smtClean="0">
                <a:solidFill>
                  <a:schemeClr val="bg1"/>
                </a:solidFill>
              </a:rPr>
              <a:t> </a:t>
            </a:r>
            <a:r>
              <a:rPr lang="en-US" sz="3200" dirty="0" err="1" smtClean="0">
                <a:solidFill>
                  <a:schemeClr val="bg1"/>
                </a:solidFill>
              </a:rPr>
              <a:t>hiện</a:t>
            </a:r>
            <a:r>
              <a:rPr lang="en-US" sz="3200" dirty="0" smtClean="0">
                <a:solidFill>
                  <a:schemeClr val="bg1"/>
                </a:solidFill>
              </a:rPr>
              <a:t> </a:t>
            </a:r>
            <a:r>
              <a:rPr lang="en-US" sz="3200" dirty="0" err="1" smtClean="0">
                <a:solidFill>
                  <a:schemeClr val="bg1"/>
                </a:solidFill>
              </a:rPr>
              <a:t>lỗ</a:t>
            </a:r>
            <a:r>
              <a:rPr lang="en-US" sz="3200" dirty="0" smtClean="0">
                <a:solidFill>
                  <a:schemeClr val="bg1"/>
                </a:solidFill>
              </a:rPr>
              <a:t> </a:t>
            </a:r>
            <a:r>
              <a:rPr lang="en-US" sz="3200" dirty="0" err="1" smtClean="0">
                <a:solidFill>
                  <a:schemeClr val="bg1"/>
                </a:solidFill>
              </a:rPr>
              <a:t>rò</a:t>
            </a:r>
            <a:r>
              <a:rPr lang="en-US" sz="3200" dirty="0" smtClean="0">
                <a:solidFill>
                  <a:schemeClr val="bg1"/>
                </a:solidFill>
              </a:rPr>
              <a:t> </a:t>
            </a:r>
            <a:r>
              <a:rPr lang="en-US" sz="3200" dirty="0" err="1" smtClean="0">
                <a:solidFill>
                  <a:schemeClr val="bg1"/>
                </a:solidFill>
              </a:rPr>
              <a:t>trong</a:t>
            </a:r>
            <a:r>
              <a:rPr lang="en-US" sz="3200" dirty="0" smtClean="0">
                <a:solidFill>
                  <a:schemeClr val="bg1"/>
                </a:solidFill>
              </a:rPr>
              <a:t> </a:t>
            </a:r>
            <a:r>
              <a:rPr lang="en-US" sz="3200" dirty="0" err="1" smtClean="0">
                <a:solidFill>
                  <a:schemeClr val="bg1"/>
                </a:solidFill>
              </a:rPr>
              <a:t>có</a:t>
            </a:r>
            <a:r>
              <a:rPr lang="en-US" sz="3200" dirty="0" smtClean="0">
                <a:solidFill>
                  <a:schemeClr val="bg1"/>
                </a:solidFill>
              </a:rPr>
              <a:t> </a:t>
            </a:r>
            <a:r>
              <a:rPr lang="en-US" sz="3200" dirty="0" err="1" smtClean="0">
                <a:solidFill>
                  <a:schemeClr val="bg1"/>
                </a:solidFill>
              </a:rPr>
              <a:t>thể</a:t>
            </a:r>
            <a:r>
              <a:rPr lang="en-US" sz="3200" dirty="0" smtClean="0">
                <a:solidFill>
                  <a:schemeClr val="bg1"/>
                </a:solidFill>
              </a:rPr>
              <a:t> </a:t>
            </a:r>
            <a:r>
              <a:rPr lang="en-US" sz="3200" dirty="0" err="1" smtClean="0">
                <a:solidFill>
                  <a:schemeClr val="bg1"/>
                </a:solidFill>
              </a:rPr>
              <a:t>cắt</a:t>
            </a:r>
            <a:r>
              <a:rPr lang="en-US" sz="3200" dirty="0" smtClean="0">
                <a:solidFill>
                  <a:schemeClr val="bg1"/>
                </a:solidFill>
              </a:rPr>
              <a:t> </a:t>
            </a:r>
            <a:r>
              <a:rPr lang="en-US" sz="3200" dirty="0" err="1" smtClean="0">
                <a:solidFill>
                  <a:schemeClr val="bg1"/>
                </a:solidFill>
              </a:rPr>
              <a:t>mở</a:t>
            </a:r>
            <a:r>
              <a:rPr lang="en-US" sz="3200" dirty="0">
                <a:solidFill>
                  <a:schemeClr val="bg1"/>
                </a:solidFill>
              </a:rPr>
              <a:t> </a:t>
            </a:r>
            <a:r>
              <a:rPr lang="en-US" sz="3200" dirty="0" err="1" smtClean="0">
                <a:solidFill>
                  <a:schemeClr val="bg1"/>
                </a:solidFill>
              </a:rPr>
              <a:t>đường</a:t>
            </a:r>
            <a:r>
              <a:rPr lang="en-US" sz="3200" dirty="0" smtClean="0">
                <a:solidFill>
                  <a:schemeClr val="bg1"/>
                </a:solidFill>
              </a:rPr>
              <a:t> </a:t>
            </a:r>
            <a:r>
              <a:rPr lang="en-US" sz="3200" dirty="0" err="1" smtClean="0">
                <a:solidFill>
                  <a:schemeClr val="bg1"/>
                </a:solidFill>
              </a:rPr>
              <a:t>rò</a:t>
            </a:r>
            <a:r>
              <a:rPr lang="en-US" sz="3200" dirty="0" smtClean="0">
                <a:solidFill>
                  <a:schemeClr val="bg1"/>
                </a:solidFill>
              </a:rPr>
              <a:t> hay </a:t>
            </a:r>
            <a:r>
              <a:rPr lang="en-US" sz="3200" dirty="0" err="1" smtClean="0">
                <a:solidFill>
                  <a:schemeClr val="bg1"/>
                </a:solidFill>
              </a:rPr>
              <a:t>dẫn</a:t>
            </a:r>
            <a:r>
              <a:rPr lang="en-US" sz="3200" dirty="0" smtClean="0">
                <a:solidFill>
                  <a:schemeClr val="bg1"/>
                </a:solidFill>
              </a:rPr>
              <a:t> </a:t>
            </a:r>
            <a:r>
              <a:rPr lang="en-US" sz="3200" dirty="0" err="1" smtClean="0">
                <a:solidFill>
                  <a:schemeClr val="bg1"/>
                </a:solidFill>
              </a:rPr>
              <a:t>lưu</a:t>
            </a:r>
            <a:r>
              <a:rPr lang="en-US" sz="3200" dirty="0" smtClean="0">
                <a:solidFill>
                  <a:schemeClr val="bg1"/>
                </a:solidFill>
              </a:rPr>
              <a:t> </a:t>
            </a:r>
            <a:r>
              <a:rPr lang="en-US" sz="3200" dirty="0" err="1" smtClean="0">
                <a:solidFill>
                  <a:schemeClr val="bg1"/>
                </a:solidFill>
              </a:rPr>
              <a:t>bằng</a:t>
            </a:r>
            <a:r>
              <a:rPr lang="en-US" sz="3200" dirty="0" smtClean="0">
                <a:solidFill>
                  <a:schemeClr val="bg1"/>
                </a:solidFill>
              </a:rPr>
              <a:t> </a:t>
            </a:r>
            <a:r>
              <a:rPr lang="en-US" sz="3200" dirty="0" err="1" smtClean="0">
                <a:solidFill>
                  <a:schemeClr val="bg1"/>
                </a:solidFill>
              </a:rPr>
              <a:t>seton</a:t>
            </a:r>
            <a:r>
              <a:rPr lang="en-US" sz="3200" dirty="0" smtClean="0">
                <a:solidFill>
                  <a:schemeClr val="bg1"/>
                </a:solidFill>
              </a:rPr>
              <a:t>.</a:t>
            </a:r>
            <a:endParaRPr lang="en-US" sz="3200" dirty="0">
              <a:solidFill>
                <a:schemeClr val="bg1"/>
              </a:solidFill>
            </a:endParaRPr>
          </a:p>
        </p:txBody>
      </p:sp>
      <p:sp>
        <p:nvSpPr>
          <p:cNvPr id="7" name="TextBox 7"/>
          <p:cNvSpPr txBox="1"/>
          <p:nvPr/>
        </p:nvSpPr>
        <p:spPr>
          <a:xfrm>
            <a:off x="457200" y="660969"/>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Tiếp</a:t>
            </a:r>
            <a:r>
              <a:rPr lang="en-GB" sz="6000" dirty="0" smtClean="0">
                <a:solidFill>
                  <a:srgbClr val="FFFFFF"/>
                </a:solidFill>
                <a:latin typeface="Open Sans Bold"/>
              </a:rPr>
              <a:t> </a:t>
            </a:r>
            <a:r>
              <a:rPr lang="en-GB" sz="6000" dirty="0" err="1" smtClean="0">
                <a:solidFill>
                  <a:srgbClr val="FFFFFF"/>
                </a:solidFill>
                <a:latin typeface="Open Sans Bold"/>
              </a:rPr>
              <a:t>cận</a:t>
            </a:r>
            <a:r>
              <a:rPr lang="en-GB" sz="6000" dirty="0" smtClean="0">
                <a:solidFill>
                  <a:srgbClr val="FFFFFF"/>
                </a:solidFill>
                <a:latin typeface="Open Sans Bold"/>
              </a:rPr>
              <a:t> </a:t>
            </a:r>
            <a:r>
              <a:rPr lang="en-GB" sz="6000" dirty="0" err="1" smtClean="0">
                <a:solidFill>
                  <a:srgbClr val="FFFFFF"/>
                </a:solidFill>
                <a:latin typeface="Open Sans Bold"/>
              </a:rPr>
              <a:t>phẫu</a:t>
            </a:r>
            <a:r>
              <a:rPr lang="en-GB" sz="6000" dirty="0" smtClean="0">
                <a:solidFill>
                  <a:srgbClr val="FFFFFF"/>
                </a:solidFill>
                <a:latin typeface="Open Sans Bold"/>
              </a:rPr>
              <a:t> </a:t>
            </a:r>
            <a:r>
              <a:rPr lang="en-GB" sz="6000" dirty="0" err="1" smtClean="0">
                <a:solidFill>
                  <a:srgbClr val="FFFFFF"/>
                </a:solidFill>
                <a:latin typeface="Open Sans Bold"/>
              </a:rPr>
              <a:t>thuật</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a:t>
            </a:r>
            <a:r>
              <a:rPr lang="en-GB" sz="6000" dirty="0" err="1" smtClean="0">
                <a:solidFill>
                  <a:srgbClr val="FFFFFF"/>
                </a:solidFill>
                <a:latin typeface="Open Sans Bold"/>
              </a:rPr>
              <a:t>vị</a:t>
            </a:r>
            <a:r>
              <a:rPr lang="en-GB" sz="6000" dirty="0" smtClean="0">
                <a:solidFill>
                  <a:srgbClr val="FFFFFF"/>
                </a:solidFill>
                <a:latin typeface="Open Sans Bold"/>
              </a:rPr>
              <a:t> </a:t>
            </a:r>
            <a:r>
              <a:rPr lang="en-GB" sz="6000" dirty="0" err="1" smtClean="0">
                <a:solidFill>
                  <a:srgbClr val="FFFFFF"/>
                </a:solidFill>
                <a:latin typeface="Open Sans Bold"/>
              </a:rPr>
              <a:t>trí</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endParaRPr lang="en-US" sz="6000" dirty="0">
              <a:solidFill>
                <a:srgbClr val="FFFFFF"/>
              </a:solidFill>
              <a:latin typeface="Open Sans Bold"/>
            </a:endParaRPr>
          </a:p>
        </p:txBody>
      </p:sp>
    </p:spTree>
    <p:extLst>
      <p:ext uri="{BB962C8B-B14F-4D97-AF65-F5344CB8AC3E}">
        <p14:creationId xmlns:p14="http://schemas.microsoft.com/office/powerpoint/2010/main" val="2079859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Nguyên</a:t>
            </a:r>
            <a:r>
              <a:rPr lang="en-GB" sz="6000" dirty="0" smtClean="0">
                <a:solidFill>
                  <a:srgbClr val="FFFFFF"/>
                </a:solidFill>
                <a:latin typeface="Open Sans Bold"/>
              </a:rPr>
              <a:t> </a:t>
            </a:r>
            <a:r>
              <a:rPr lang="en-GB" sz="6000" dirty="0" err="1" smtClean="0">
                <a:solidFill>
                  <a:srgbClr val="FFFFFF"/>
                </a:solidFill>
                <a:latin typeface="Open Sans Bold"/>
              </a:rPr>
              <a:t>nhân</a:t>
            </a:r>
            <a:endParaRPr lang="en-US" sz="6000" dirty="0">
              <a:solidFill>
                <a:srgbClr val="FFFFFF"/>
              </a:solidFill>
              <a:latin typeface="Open Sans Bold"/>
            </a:endParaRPr>
          </a:p>
        </p:txBody>
      </p:sp>
      <p:sp>
        <p:nvSpPr>
          <p:cNvPr id="9" name="TextBox 9"/>
          <p:cNvSpPr txBox="1"/>
          <p:nvPr/>
        </p:nvSpPr>
        <p:spPr>
          <a:xfrm>
            <a:off x="0" y="2649943"/>
            <a:ext cx="17678400" cy="4308872"/>
          </a:xfrm>
          <a:prstGeom prst="rect">
            <a:avLst/>
          </a:prstGeom>
        </p:spPr>
        <p:txBody>
          <a:bodyPr wrap="square" lIns="0" tIns="0" rIns="0" bIns="0" rtlCol="0" anchor="t">
            <a:spAutoFit/>
          </a:bodyPr>
          <a:lstStyle/>
          <a:p>
            <a:pPr marL="561344" lvl="1" indent="-280672">
              <a:lnSpc>
                <a:spcPts val="4160"/>
              </a:lnSpc>
              <a:buFont typeface="Arial"/>
              <a:buChar char="•"/>
            </a:pPr>
            <a:r>
              <a:rPr lang="en-GB" sz="2600" b="1" dirty="0" err="1" smtClean="0">
                <a:solidFill>
                  <a:srgbClr val="FFFFFF"/>
                </a:solidFill>
                <a:latin typeface="Noto Sans"/>
              </a:rPr>
              <a:t>Đặc</a:t>
            </a:r>
            <a:r>
              <a:rPr lang="en-GB" sz="2600" b="1" dirty="0" smtClean="0">
                <a:solidFill>
                  <a:srgbClr val="FFFFFF"/>
                </a:solidFill>
                <a:latin typeface="Noto Sans"/>
              </a:rPr>
              <a:t> </a:t>
            </a:r>
            <a:r>
              <a:rPr lang="en-GB" sz="2600" b="1" dirty="0" err="1" smtClean="0">
                <a:solidFill>
                  <a:srgbClr val="FFFFFF"/>
                </a:solidFill>
                <a:latin typeface="Noto Sans"/>
              </a:rPr>
              <a:t>hiệu</a:t>
            </a:r>
            <a:r>
              <a:rPr lang="en-GB" sz="2600" b="1" dirty="0" smtClean="0">
                <a:solidFill>
                  <a:srgbClr val="FFFFFF"/>
                </a:solidFill>
                <a:latin typeface="Noto Sans"/>
              </a:rPr>
              <a:t> (10%)</a:t>
            </a:r>
          </a:p>
          <a:p>
            <a:pPr marL="1475744" lvl="3" indent="-280672">
              <a:lnSpc>
                <a:spcPts val="4160"/>
              </a:lnSpc>
              <a:buFont typeface="Arial"/>
              <a:buChar char="•"/>
            </a:pPr>
            <a:r>
              <a:rPr lang="en-GB" sz="2600" b="1" dirty="0" err="1">
                <a:solidFill>
                  <a:srgbClr val="FFFFFF"/>
                </a:solidFill>
                <a:latin typeface="Noto Sans"/>
              </a:rPr>
              <a:t>Nhiễm</a:t>
            </a:r>
            <a:r>
              <a:rPr lang="en-GB" sz="2600" b="1" dirty="0">
                <a:solidFill>
                  <a:srgbClr val="FFFFFF"/>
                </a:solidFill>
                <a:latin typeface="Noto Sans"/>
              </a:rPr>
              <a:t> </a:t>
            </a:r>
            <a:r>
              <a:rPr lang="en-GB" sz="2600" b="1" dirty="0" err="1">
                <a:solidFill>
                  <a:srgbClr val="FFFFFF"/>
                </a:solidFill>
                <a:latin typeface="Noto Sans"/>
              </a:rPr>
              <a:t>trùng</a:t>
            </a:r>
            <a:r>
              <a:rPr lang="en-GB" sz="2600" b="1" dirty="0">
                <a:solidFill>
                  <a:srgbClr val="FFFFFF"/>
                </a:solidFill>
                <a:latin typeface="Noto Sans"/>
              </a:rPr>
              <a:t> do Lao , </a:t>
            </a:r>
            <a:r>
              <a:rPr lang="en-GB" sz="2600" b="1" dirty="0" err="1">
                <a:solidFill>
                  <a:srgbClr val="FFFFFF"/>
                </a:solidFill>
                <a:latin typeface="Noto Sans"/>
              </a:rPr>
              <a:t>Hiv,Nấm</a:t>
            </a:r>
            <a:r>
              <a:rPr lang="en-GB" sz="2600" b="1" dirty="0">
                <a:solidFill>
                  <a:srgbClr val="FFFFFF"/>
                </a:solidFill>
                <a:latin typeface="Noto Sans"/>
              </a:rPr>
              <a:t>,..</a:t>
            </a:r>
          </a:p>
          <a:p>
            <a:pPr marL="1475744" lvl="3" indent="-280672">
              <a:lnSpc>
                <a:spcPts val="4160"/>
              </a:lnSpc>
              <a:buFont typeface="Arial"/>
              <a:buChar char="•"/>
            </a:pPr>
            <a:r>
              <a:rPr lang="en-GB" sz="2600" b="1" dirty="0">
                <a:solidFill>
                  <a:srgbClr val="FFFFFF"/>
                </a:solidFill>
                <a:latin typeface="Noto Sans"/>
              </a:rPr>
              <a:t>Ung </a:t>
            </a:r>
            <a:r>
              <a:rPr lang="en-GB" sz="2600" b="1" dirty="0" err="1">
                <a:solidFill>
                  <a:srgbClr val="FFFFFF"/>
                </a:solidFill>
                <a:latin typeface="Noto Sans"/>
              </a:rPr>
              <a:t>thư</a:t>
            </a:r>
            <a:endParaRPr lang="en-GB" sz="2600" b="1" dirty="0">
              <a:solidFill>
                <a:srgbClr val="FFFFFF"/>
              </a:solidFill>
              <a:latin typeface="Noto Sans"/>
            </a:endParaRPr>
          </a:p>
          <a:p>
            <a:pPr marL="1475744" lvl="3" indent="-280672">
              <a:lnSpc>
                <a:spcPts val="4160"/>
              </a:lnSpc>
              <a:buFont typeface="Arial"/>
              <a:buChar char="•"/>
            </a:pPr>
            <a:r>
              <a:rPr lang="en-GB" sz="2600" b="1" dirty="0" err="1">
                <a:solidFill>
                  <a:srgbClr val="FFFFFF"/>
                </a:solidFill>
                <a:latin typeface="Noto Sans"/>
              </a:rPr>
              <a:t>Chấn</a:t>
            </a:r>
            <a:r>
              <a:rPr lang="en-GB" sz="2600" b="1" dirty="0">
                <a:solidFill>
                  <a:srgbClr val="FFFFFF"/>
                </a:solidFill>
                <a:latin typeface="Noto Sans"/>
              </a:rPr>
              <a:t> </a:t>
            </a:r>
            <a:r>
              <a:rPr lang="en-GB" sz="2600" b="1" dirty="0" err="1">
                <a:solidFill>
                  <a:srgbClr val="FFFFFF"/>
                </a:solidFill>
                <a:latin typeface="Noto Sans"/>
              </a:rPr>
              <a:t>Thương</a:t>
            </a:r>
            <a:endParaRPr lang="en-GB" sz="2600" b="1" dirty="0">
              <a:solidFill>
                <a:srgbClr val="FFFFFF"/>
              </a:solidFill>
              <a:latin typeface="Noto Sans"/>
            </a:endParaRPr>
          </a:p>
          <a:p>
            <a:pPr marL="1475744" lvl="3" indent="-280672">
              <a:lnSpc>
                <a:spcPts val="4160"/>
              </a:lnSpc>
              <a:buFont typeface="Arial"/>
              <a:buChar char="•"/>
            </a:pPr>
            <a:r>
              <a:rPr lang="en-GB" sz="2600" b="1" dirty="0" err="1">
                <a:solidFill>
                  <a:srgbClr val="FFFFFF"/>
                </a:solidFill>
                <a:latin typeface="Noto Sans"/>
              </a:rPr>
              <a:t>Chiếu</a:t>
            </a:r>
            <a:r>
              <a:rPr lang="en-GB" sz="2600" b="1" dirty="0">
                <a:solidFill>
                  <a:srgbClr val="FFFFFF"/>
                </a:solidFill>
                <a:latin typeface="Noto Sans"/>
              </a:rPr>
              <a:t> </a:t>
            </a:r>
            <a:r>
              <a:rPr lang="en-GB" sz="2600" b="1" dirty="0" err="1">
                <a:solidFill>
                  <a:srgbClr val="FFFFFF"/>
                </a:solidFill>
                <a:latin typeface="Noto Sans"/>
              </a:rPr>
              <a:t>xạ</a:t>
            </a:r>
            <a:r>
              <a:rPr lang="en-GB" sz="2600" b="1" dirty="0">
                <a:solidFill>
                  <a:srgbClr val="FFFFFF"/>
                </a:solidFill>
                <a:latin typeface="Noto Sans"/>
              </a:rPr>
              <a:t> </a:t>
            </a:r>
            <a:endParaRPr lang="en-GB" sz="2600" b="1" dirty="0" smtClean="0">
              <a:solidFill>
                <a:srgbClr val="FFFFFF"/>
              </a:solidFill>
              <a:latin typeface="Noto Sans"/>
            </a:endParaRPr>
          </a:p>
          <a:p>
            <a:pPr marL="561344" lvl="1" indent="-280672">
              <a:lnSpc>
                <a:spcPts val="4160"/>
              </a:lnSpc>
              <a:buFont typeface="Arial"/>
              <a:buChar char="•"/>
            </a:pPr>
            <a:r>
              <a:rPr lang="en-GB" sz="2600" b="1" dirty="0" err="1" smtClean="0">
                <a:solidFill>
                  <a:srgbClr val="FFFFFF"/>
                </a:solidFill>
                <a:latin typeface="Noto Sans"/>
              </a:rPr>
              <a:t>Không</a:t>
            </a:r>
            <a:r>
              <a:rPr lang="en-GB" sz="2600" b="1" dirty="0" smtClean="0">
                <a:solidFill>
                  <a:srgbClr val="FFFFFF"/>
                </a:solidFill>
                <a:latin typeface="Noto Sans"/>
              </a:rPr>
              <a:t> </a:t>
            </a:r>
            <a:r>
              <a:rPr lang="en-GB" sz="2600" b="1" dirty="0" err="1" smtClean="0">
                <a:solidFill>
                  <a:srgbClr val="FFFFFF"/>
                </a:solidFill>
                <a:latin typeface="Noto Sans"/>
              </a:rPr>
              <a:t>Đặc</a:t>
            </a:r>
            <a:r>
              <a:rPr lang="en-GB" sz="2600" b="1" dirty="0" smtClean="0">
                <a:solidFill>
                  <a:srgbClr val="FFFFFF"/>
                </a:solidFill>
                <a:latin typeface="Noto Sans"/>
              </a:rPr>
              <a:t> </a:t>
            </a:r>
            <a:r>
              <a:rPr lang="en-GB" sz="2600" b="1" dirty="0" err="1" smtClean="0">
                <a:solidFill>
                  <a:srgbClr val="FFFFFF"/>
                </a:solidFill>
                <a:latin typeface="Noto Sans"/>
              </a:rPr>
              <a:t>hiệu</a:t>
            </a:r>
            <a:r>
              <a:rPr lang="en-GB" sz="2600" b="1" dirty="0" smtClean="0">
                <a:solidFill>
                  <a:srgbClr val="FFFFFF"/>
                </a:solidFill>
                <a:latin typeface="Noto Sans"/>
              </a:rPr>
              <a:t> (90%) </a:t>
            </a:r>
            <a:endParaRPr lang="en-US" sz="2600" dirty="0">
              <a:solidFill>
                <a:srgbClr val="FFFFFF"/>
              </a:solidFill>
              <a:latin typeface="Noto Sans"/>
            </a:endParaRPr>
          </a:p>
          <a:p>
            <a:pPr marL="1475744" lvl="3" indent="-280672">
              <a:lnSpc>
                <a:spcPts val="4160"/>
              </a:lnSpc>
              <a:buFont typeface="Arial"/>
              <a:buChar char="•"/>
            </a:pPr>
            <a:r>
              <a:rPr lang="en-GB" sz="2600" b="1" dirty="0" smtClean="0">
                <a:solidFill>
                  <a:srgbClr val="FFFFFF"/>
                </a:solidFill>
                <a:latin typeface="Noto Sans"/>
              </a:rPr>
              <a:t>Do </a:t>
            </a:r>
            <a:r>
              <a:rPr lang="en-GB" sz="2600" b="1" dirty="0" err="1" smtClean="0">
                <a:solidFill>
                  <a:srgbClr val="FFFFFF"/>
                </a:solidFill>
                <a:latin typeface="Noto Sans"/>
              </a:rPr>
              <a:t>tình</a:t>
            </a:r>
            <a:r>
              <a:rPr lang="en-GB" sz="2600" b="1" dirty="0" smtClean="0">
                <a:solidFill>
                  <a:srgbClr val="FFFFFF"/>
                </a:solidFill>
                <a:latin typeface="Noto Sans"/>
              </a:rPr>
              <a:t> </a:t>
            </a:r>
            <a:r>
              <a:rPr lang="en-GB" sz="2600" b="1" dirty="0" err="1" smtClean="0">
                <a:solidFill>
                  <a:srgbClr val="FFFFFF"/>
                </a:solidFill>
                <a:latin typeface="Noto Sans"/>
              </a:rPr>
              <a:t>trạng</a:t>
            </a:r>
            <a:r>
              <a:rPr lang="en-GB" sz="2600" b="1" dirty="0" smtClean="0">
                <a:solidFill>
                  <a:srgbClr val="FFFFFF"/>
                </a:solidFill>
                <a:latin typeface="Noto Sans"/>
              </a:rPr>
              <a:t> </a:t>
            </a:r>
            <a:r>
              <a:rPr lang="en-GB" sz="2600" b="1" dirty="0" err="1" smtClean="0">
                <a:solidFill>
                  <a:srgbClr val="FFFFFF"/>
                </a:solidFill>
                <a:latin typeface="Noto Sans"/>
              </a:rPr>
              <a:t>tắc</a:t>
            </a:r>
            <a:r>
              <a:rPr lang="en-GB" sz="2600" b="1" dirty="0" smtClean="0">
                <a:solidFill>
                  <a:srgbClr val="FFFFFF"/>
                </a:solidFill>
                <a:latin typeface="Noto Sans"/>
              </a:rPr>
              <a:t> </a:t>
            </a:r>
            <a:r>
              <a:rPr lang="en-GB" sz="2600" b="1" dirty="0" err="1" smtClean="0">
                <a:solidFill>
                  <a:srgbClr val="FFFFFF"/>
                </a:solidFill>
                <a:latin typeface="Noto Sans"/>
              </a:rPr>
              <a:t>nghẽn</a:t>
            </a:r>
            <a:r>
              <a:rPr lang="en-GB" sz="2600" b="1" dirty="0" smtClean="0">
                <a:solidFill>
                  <a:srgbClr val="FFFFFF"/>
                </a:solidFill>
                <a:latin typeface="Noto Sans"/>
              </a:rPr>
              <a:t> </a:t>
            </a:r>
            <a:r>
              <a:rPr lang="en-GB" sz="2600" b="1" dirty="0" err="1" smtClean="0">
                <a:solidFill>
                  <a:srgbClr val="FFFFFF"/>
                </a:solidFill>
                <a:latin typeface="Noto Sans"/>
              </a:rPr>
              <a:t>các</a:t>
            </a:r>
            <a:r>
              <a:rPr lang="en-GB" sz="2600" b="1" dirty="0" smtClean="0">
                <a:solidFill>
                  <a:srgbClr val="FFFFFF"/>
                </a:solidFill>
                <a:latin typeface="Noto Sans"/>
              </a:rPr>
              <a:t> </a:t>
            </a:r>
            <a:r>
              <a:rPr lang="en-GB" sz="2600" b="1" dirty="0" err="1" smtClean="0">
                <a:solidFill>
                  <a:srgbClr val="FFFFFF"/>
                </a:solidFill>
                <a:latin typeface="Noto Sans"/>
              </a:rPr>
              <a:t>tuyến</a:t>
            </a:r>
            <a:r>
              <a:rPr lang="en-GB" sz="2600" b="1" dirty="0" smtClean="0">
                <a:solidFill>
                  <a:srgbClr val="FFFFFF"/>
                </a:solidFill>
                <a:latin typeface="Noto Sans"/>
              </a:rPr>
              <a:t> </a:t>
            </a:r>
            <a:r>
              <a:rPr lang="en-GB" sz="2600" b="1" dirty="0" err="1" smtClean="0">
                <a:solidFill>
                  <a:srgbClr val="FFFFFF"/>
                </a:solidFill>
                <a:latin typeface="Noto Sans"/>
              </a:rPr>
              <a:t>trong</a:t>
            </a:r>
            <a:r>
              <a:rPr lang="en-GB" sz="2600" b="1" dirty="0" smtClean="0">
                <a:solidFill>
                  <a:srgbClr val="FFFFFF"/>
                </a:solidFill>
                <a:latin typeface="Noto Sans"/>
              </a:rPr>
              <a:t> </a:t>
            </a:r>
            <a:r>
              <a:rPr lang="en-GB" sz="2600" b="1" dirty="0" err="1" smtClean="0">
                <a:solidFill>
                  <a:srgbClr val="FFFFFF"/>
                </a:solidFill>
                <a:latin typeface="Noto Sans"/>
              </a:rPr>
              <a:t>khe</a:t>
            </a:r>
            <a:r>
              <a:rPr lang="en-GB" sz="2600" b="1" dirty="0" smtClean="0">
                <a:solidFill>
                  <a:srgbClr val="FFFFFF"/>
                </a:solidFill>
                <a:latin typeface="Noto Sans"/>
              </a:rPr>
              <a:t> </a:t>
            </a:r>
            <a:r>
              <a:rPr lang="en-GB" sz="2600" b="1" dirty="0" err="1" smtClean="0">
                <a:solidFill>
                  <a:srgbClr val="FFFFFF"/>
                </a:solidFill>
                <a:latin typeface="Noto Sans"/>
              </a:rPr>
              <a:t>hậu</a:t>
            </a:r>
            <a:r>
              <a:rPr lang="en-GB" sz="2600" b="1" dirty="0" smtClean="0">
                <a:solidFill>
                  <a:srgbClr val="FFFFFF"/>
                </a:solidFill>
                <a:latin typeface="Noto Sans"/>
              </a:rPr>
              <a:t> </a:t>
            </a:r>
            <a:r>
              <a:rPr lang="en-GB" sz="2600" b="1" dirty="0" err="1" smtClean="0">
                <a:solidFill>
                  <a:srgbClr val="FFFFFF"/>
                </a:solidFill>
                <a:latin typeface="Noto Sans"/>
              </a:rPr>
              <a:t>môn</a:t>
            </a:r>
            <a:r>
              <a:rPr lang="en-GB" sz="2600" b="1" dirty="0">
                <a:solidFill>
                  <a:srgbClr val="FFFFFF"/>
                </a:solidFill>
                <a:latin typeface="Noto Sans"/>
              </a:rPr>
              <a:t>.</a:t>
            </a:r>
          </a:p>
          <a:p>
            <a:pPr marL="1475744" lvl="3" indent="-280672">
              <a:lnSpc>
                <a:spcPts val="4160"/>
              </a:lnSpc>
              <a:buFont typeface="Arial"/>
              <a:buChar char="•"/>
            </a:pPr>
            <a:endParaRPr lang="en-GB" sz="2600" b="1" dirty="0">
              <a:solidFill>
                <a:srgbClr val="FFFFFF"/>
              </a:solidFill>
              <a:latin typeface="Noto Sans"/>
            </a:endParaRPr>
          </a:p>
        </p:txBody>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04149" y="7865459"/>
            <a:ext cx="1408314" cy="89780"/>
          </a:xfrm>
          <a:prstGeom prst="rect">
            <a:avLst/>
          </a:prstGeom>
        </p:spPr>
      </p:pic>
    </p:spTree>
    <p:extLst>
      <p:ext uri="{BB962C8B-B14F-4D97-AF65-F5344CB8AC3E}">
        <p14:creationId xmlns:p14="http://schemas.microsoft.com/office/powerpoint/2010/main" val="34097267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25872"/>
            <a:ext cx="16992600" cy="7962900"/>
          </a:xfrm>
        </p:spPr>
        <p:txBody>
          <a:bodyPr/>
          <a:lstStyle/>
          <a:p>
            <a:r>
              <a:rPr lang="en-US" dirty="0" smtClean="0"/>
              <a:t>3. </a:t>
            </a:r>
            <a:r>
              <a:rPr lang="en-US" dirty="0" err="1" smtClean="0"/>
              <a:t>Áp</a:t>
            </a:r>
            <a:r>
              <a:rPr lang="en-US" dirty="0" smtClean="0"/>
              <a:t> </a:t>
            </a:r>
            <a:r>
              <a:rPr lang="en-US" dirty="0" err="1" smtClean="0"/>
              <a:t>xe</a:t>
            </a:r>
            <a:r>
              <a:rPr lang="en-US" dirty="0" smtClean="0"/>
              <a:t> </a:t>
            </a:r>
            <a:r>
              <a:rPr lang="en-US" dirty="0" err="1" smtClean="0"/>
              <a:t>trên</a:t>
            </a:r>
            <a:r>
              <a:rPr lang="en-US" dirty="0" smtClean="0"/>
              <a:t> </a:t>
            </a:r>
            <a:r>
              <a:rPr lang="en-US" dirty="0" err="1" smtClean="0"/>
              <a:t>cơ</a:t>
            </a:r>
            <a:r>
              <a:rPr lang="en-US" dirty="0" smtClean="0"/>
              <a:t> </a:t>
            </a:r>
            <a:r>
              <a:rPr lang="en-US" dirty="0" err="1" smtClean="0"/>
              <a:t>nâng</a:t>
            </a:r>
            <a:r>
              <a:rPr lang="en-US" dirty="0" smtClean="0"/>
              <a:t>.</a:t>
            </a:r>
          </a:p>
          <a:p>
            <a:r>
              <a:rPr lang="en-US" dirty="0" err="1" smtClean="0"/>
              <a:t>Áp</a:t>
            </a:r>
            <a:r>
              <a:rPr lang="en-US" dirty="0" smtClean="0"/>
              <a:t> </a:t>
            </a:r>
            <a:r>
              <a:rPr lang="en-US" dirty="0" err="1" smtClean="0"/>
              <a:t>xe</a:t>
            </a:r>
            <a:r>
              <a:rPr lang="en-US" dirty="0" smtClean="0"/>
              <a:t> </a:t>
            </a:r>
            <a:r>
              <a:rPr lang="en-US" dirty="0" err="1" smtClean="0"/>
              <a:t>trên</a:t>
            </a:r>
            <a:r>
              <a:rPr lang="en-US" dirty="0" smtClean="0"/>
              <a:t> </a:t>
            </a:r>
            <a:r>
              <a:rPr lang="en-US" dirty="0" err="1" smtClean="0"/>
              <a:t>cơ</a:t>
            </a:r>
            <a:r>
              <a:rPr lang="en-US" dirty="0" smtClean="0"/>
              <a:t> </a:t>
            </a:r>
            <a:r>
              <a:rPr lang="en-US" dirty="0" err="1" smtClean="0"/>
              <a:t>nâng</a:t>
            </a:r>
            <a:r>
              <a:rPr lang="en-US" dirty="0" smtClean="0"/>
              <a:t> </a:t>
            </a:r>
            <a:r>
              <a:rPr lang="en-US" dirty="0" err="1" smtClean="0"/>
              <a:t>loại</a:t>
            </a:r>
            <a:r>
              <a:rPr lang="en-US" dirty="0" smtClean="0"/>
              <a:t> II.</a:t>
            </a:r>
          </a:p>
          <a:p>
            <a:endParaRPr lang="en-US" dirty="0"/>
          </a:p>
        </p:txBody>
      </p:sp>
      <p:pic>
        <p:nvPicPr>
          <p:cNvPr id="4" name="Picture 3"/>
          <p:cNvPicPr>
            <a:picLocks noChangeAspect="1"/>
          </p:cNvPicPr>
          <p:nvPr/>
        </p:nvPicPr>
        <p:blipFill>
          <a:blip r:embed="rId2"/>
          <a:stretch>
            <a:fillRect/>
          </a:stretch>
        </p:blipFill>
        <p:spPr>
          <a:xfrm>
            <a:off x="457200" y="2981093"/>
            <a:ext cx="8855411" cy="5452459"/>
          </a:xfrm>
          <a:prstGeom prst="rect">
            <a:avLst/>
          </a:prstGeom>
        </p:spPr>
      </p:pic>
      <p:sp>
        <p:nvSpPr>
          <p:cNvPr id="5" name="TextBox 4"/>
          <p:cNvSpPr txBox="1"/>
          <p:nvPr/>
        </p:nvSpPr>
        <p:spPr>
          <a:xfrm>
            <a:off x="9601201" y="3467100"/>
            <a:ext cx="8458199" cy="2800767"/>
          </a:xfrm>
          <a:prstGeom prst="rect">
            <a:avLst/>
          </a:prstGeom>
          <a:noFill/>
        </p:spPr>
        <p:txBody>
          <a:bodyPr wrap="square" rtlCol="0">
            <a:spAutoFit/>
          </a:bodyPr>
          <a:lstStyle/>
          <a:p>
            <a:r>
              <a:rPr lang="en-US" sz="4400" dirty="0" err="1" smtClean="0">
                <a:solidFill>
                  <a:schemeClr val="bg1"/>
                </a:solidFill>
              </a:rPr>
              <a:t>Áp</a:t>
            </a:r>
            <a:r>
              <a:rPr lang="en-US" sz="4400" dirty="0" smtClean="0">
                <a:solidFill>
                  <a:schemeClr val="bg1"/>
                </a:solidFill>
              </a:rPr>
              <a:t> </a:t>
            </a:r>
            <a:r>
              <a:rPr lang="en-US" sz="4400" dirty="0" err="1" smtClean="0">
                <a:solidFill>
                  <a:schemeClr val="bg1"/>
                </a:solidFill>
              </a:rPr>
              <a:t>xe</a:t>
            </a:r>
            <a:r>
              <a:rPr lang="en-US" sz="4400" dirty="0" smtClean="0">
                <a:solidFill>
                  <a:schemeClr val="bg1"/>
                </a:solidFill>
              </a:rPr>
              <a:t> </a:t>
            </a:r>
            <a:r>
              <a:rPr lang="en-US" sz="4400" dirty="0" err="1" smtClean="0">
                <a:solidFill>
                  <a:schemeClr val="bg1"/>
                </a:solidFill>
              </a:rPr>
              <a:t>trên</a:t>
            </a:r>
            <a:r>
              <a:rPr lang="en-US" sz="4400" dirty="0" smtClean="0">
                <a:solidFill>
                  <a:schemeClr val="bg1"/>
                </a:solidFill>
              </a:rPr>
              <a:t> </a:t>
            </a:r>
            <a:r>
              <a:rPr lang="en-US" sz="4400" dirty="0" err="1" smtClean="0">
                <a:solidFill>
                  <a:schemeClr val="bg1"/>
                </a:solidFill>
              </a:rPr>
              <a:t>cơ</a:t>
            </a:r>
            <a:r>
              <a:rPr lang="en-US" sz="4400" dirty="0" smtClean="0">
                <a:solidFill>
                  <a:schemeClr val="bg1"/>
                </a:solidFill>
              </a:rPr>
              <a:t> </a:t>
            </a:r>
            <a:r>
              <a:rPr lang="en-US" sz="4400" dirty="0" err="1" smtClean="0">
                <a:solidFill>
                  <a:schemeClr val="bg1"/>
                </a:solidFill>
              </a:rPr>
              <a:t>nâng</a:t>
            </a:r>
            <a:r>
              <a:rPr lang="en-US" sz="4400" dirty="0" smtClean="0">
                <a:solidFill>
                  <a:schemeClr val="bg1"/>
                </a:solidFill>
              </a:rPr>
              <a:t> </a:t>
            </a:r>
            <a:r>
              <a:rPr lang="en-US" sz="4400" dirty="0" err="1" smtClean="0">
                <a:solidFill>
                  <a:schemeClr val="bg1"/>
                </a:solidFill>
              </a:rPr>
              <a:t>loại</a:t>
            </a:r>
            <a:r>
              <a:rPr lang="en-US" sz="4400" dirty="0" smtClean="0">
                <a:solidFill>
                  <a:schemeClr val="bg1"/>
                </a:solidFill>
              </a:rPr>
              <a:t> II, </a:t>
            </a:r>
            <a:r>
              <a:rPr lang="en-US" sz="4400" dirty="0" err="1" smtClean="0">
                <a:solidFill>
                  <a:schemeClr val="bg1"/>
                </a:solidFill>
              </a:rPr>
              <a:t>được</a:t>
            </a:r>
            <a:r>
              <a:rPr lang="en-US" sz="4400" dirty="0" smtClean="0">
                <a:solidFill>
                  <a:schemeClr val="bg1"/>
                </a:solidFill>
              </a:rPr>
              <a:t> </a:t>
            </a:r>
            <a:r>
              <a:rPr lang="en-US" sz="4400" dirty="0" err="1" smtClean="0">
                <a:solidFill>
                  <a:schemeClr val="bg1"/>
                </a:solidFill>
              </a:rPr>
              <a:t>dẫn</a:t>
            </a:r>
            <a:r>
              <a:rPr lang="en-US" sz="4400" dirty="0" smtClean="0">
                <a:solidFill>
                  <a:schemeClr val="bg1"/>
                </a:solidFill>
              </a:rPr>
              <a:t> </a:t>
            </a:r>
            <a:r>
              <a:rPr lang="en-US" sz="4400" dirty="0" err="1" smtClean="0">
                <a:solidFill>
                  <a:schemeClr val="bg1"/>
                </a:solidFill>
              </a:rPr>
              <a:t>lưu</a:t>
            </a:r>
            <a:r>
              <a:rPr lang="en-US" sz="4400" dirty="0" smtClean="0">
                <a:solidFill>
                  <a:schemeClr val="bg1"/>
                </a:solidFill>
              </a:rPr>
              <a:t> </a:t>
            </a:r>
            <a:r>
              <a:rPr lang="en-US" sz="4400" dirty="0" err="1" smtClean="0">
                <a:solidFill>
                  <a:schemeClr val="bg1"/>
                </a:solidFill>
              </a:rPr>
              <a:t>ra</a:t>
            </a:r>
            <a:r>
              <a:rPr lang="en-US" sz="4400" dirty="0" smtClean="0">
                <a:solidFill>
                  <a:schemeClr val="bg1"/>
                </a:solidFill>
              </a:rPr>
              <a:t> da, </a:t>
            </a:r>
            <a:r>
              <a:rPr lang="en-US" sz="4400" dirty="0" err="1" smtClean="0">
                <a:solidFill>
                  <a:schemeClr val="bg1"/>
                </a:solidFill>
              </a:rPr>
              <a:t>trong</a:t>
            </a:r>
            <a:r>
              <a:rPr lang="en-US" sz="4400" dirty="0" smtClean="0">
                <a:solidFill>
                  <a:schemeClr val="bg1"/>
                </a:solidFill>
              </a:rPr>
              <a:t> </a:t>
            </a:r>
            <a:r>
              <a:rPr lang="en-US" sz="4400" dirty="0" err="1" smtClean="0">
                <a:solidFill>
                  <a:schemeClr val="bg1"/>
                </a:solidFill>
              </a:rPr>
              <a:t>trường</a:t>
            </a:r>
            <a:r>
              <a:rPr lang="en-US" sz="4400" dirty="0" smtClean="0">
                <a:solidFill>
                  <a:schemeClr val="bg1"/>
                </a:solidFill>
              </a:rPr>
              <a:t> </a:t>
            </a:r>
            <a:r>
              <a:rPr lang="en-US" sz="4400" dirty="0" err="1" smtClean="0">
                <a:solidFill>
                  <a:schemeClr val="bg1"/>
                </a:solidFill>
              </a:rPr>
              <a:t>hợp</a:t>
            </a:r>
            <a:r>
              <a:rPr lang="en-US" sz="4400" dirty="0" smtClean="0">
                <a:solidFill>
                  <a:schemeClr val="bg1"/>
                </a:solidFill>
              </a:rPr>
              <a:t> </a:t>
            </a:r>
            <a:r>
              <a:rPr lang="en-US" sz="4400" dirty="0" err="1" smtClean="0">
                <a:solidFill>
                  <a:schemeClr val="bg1"/>
                </a:solidFill>
              </a:rPr>
              <a:t>phát</a:t>
            </a:r>
            <a:endParaRPr lang="en-US" sz="4400" dirty="0">
              <a:solidFill>
                <a:schemeClr val="bg1"/>
              </a:solidFill>
            </a:endParaRPr>
          </a:p>
          <a:p>
            <a:r>
              <a:rPr lang="en-US" sz="4400" dirty="0" err="1" smtClean="0">
                <a:solidFill>
                  <a:schemeClr val="bg1"/>
                </a:solidFill>
              </a:rPr>
              <a:t>Hiện</a:t>
            </a:r>
            <a:r>
              <a:rPr lang="en-US" sz="4400" dirty="0" smtClean="0">
                <a:solidFill>
                  <a:schemeClr val="bg1"/>
                </a:solidFill>
              </a:rPr>
              <a:t> </a:t>
            </a:r>
            <a:r>
              <a:rPr lang="en-US" sz="4400" dirty="0" err="1" smtClean="0">
                <a:solidFill>
                  <a:schemeClr val="bg1"/>
                </a:solidFill>
              </a:rPr>
              <a:t>lỗ</a:t>
            </a:r>
            <a:r>
              <a:rPr lang="en-US" sz="4400" dirty="0" smtClean="0">
                <a:solidFill>
                  <a:schemeClr val="bg1"/>
                </a:solidFill>
              </a:rPr>
              <a:t> </a:t>
            </a:r>
            <a:r>
              <a:rPr lang="en-US" sz="4400" dirty="0" err="1" smtClean="0">
                <a:solidFill>
                  <a:schemeClr val="bg1"/>
                </a:solidFill>
              </a:rPr>
              <a:t>rò</a:t>
            </a:r>
            <a:r>
              <a:rPr lang="en-US" sz="4400" dirty="0" smtClean="0">
                <a:solidFill>
                  <a:schemeClr val="bg1"/>
                </a:solidFill>
              </a:rPr>
              <a:t> </a:t>
            </a:r>
            <a:r>
              <a:rPr lang="en-US" sz="4400" dirty="0" err="1" smtClean="0">
                <a:solidFill>
                  <a:schemeClr val="bg1"/>
                </a:solidFill>
              </a:rPr>
              <a:t>trong</a:t>
            </a:r>
            <a:r>
              <a:rPr lang="en-US" sz="4400" dirty="0" smtClean="0">
                <a:solidFill>
                  <a:schemeClr val="bg1"/>
                </a:solidFill>
              </a:rPr>
              <a:t> </a:t>
            </a:r>
            <a:r>
              <a:rPr lang="en-US" sz="4400" dirty="0" err="1" smtClean="0">
                <a:solidFill>
                  <a:schemeClr val="bg1"/>
                </a:solidFill>
              </a:rPr>
              <a:t>có</a:t>
            </a:r>
            <a:r>
              <a:rPr lang="en-US" sz="4400" dirty="0" smtClean="0">
                <a:solidFill>
                  <a:schemeClr val="bg1"/>
                </a:solidFill>
              </a:rPr>
              <a:t> </a:t>
            </a:r>
            <a:r>
              <a:rPr lang="en-US" sz="4400" dirty="0" err="1" smtClean="0">
                <a:solidFill>
                  <a:schemeClr val="bg1"/>
                </a:solidFill>
              </a:rPr>
              <a:t>thể</a:t>
            </a:r>
            <a:r>
              <a:rPr lang="en-US" sz="4400" dirty="0" smtClean="0">
                <a:solidFill>
                  <a:schemeClr val="bg1"/>
                </a:solidFill>
              </a:rPr>
              <a:t> </a:t>
            </a:r>
            <a:r>
              <a:rPr lang="en-US" sz="4400" dirty="0" err="1" smtClean="0">
                <a:solidFill>
                  <a:schemeClr val="bg1"/>
                </a:solidFill>
              </a:rPr>
              <a:t>đặt</a:t>
            </a:r>
            <a:r>
              <a:rPr lang="en-US" sz="4400" dirty="0" smtClean="0">
                <a:solidFill>
                  <a:schemeClr val="bg1"/>
                </a:solidFill>
              </a:rPr>
              <a:t> </a:t>
            </a:r>
            <a:r>
              <a:rPr lang="en-US" sz="4400" dirty="0" err="1" smtClean="0">
                <a:solidFill>
                  <a:schemeClr val="bg1"/>
                </a:solidFill>
              </a:rPr>
              <a:t>seton</a:t>
            </a:r>
            <a:r>
              <a:rPr lang="en-US" sz="4400" dirty="0" smtClean="0">
                <a:solidFill>
                  <a:schemeClr val="bg1"/>
                </a:solidFill>
              </a:rPr>
              <a:t> </a:t>
            </a:r>
            <a:r>
              <a:rPr lang="en-US" sz="4400" dirty="0" err="1" smtClean="0">
                <a:solidFill>
                  <a:schemeClr val="bg1"/>
                </a:solidFill>
              </a:rPr>
              <a:t>dẫn</a:t>
            </a:r>
            <a:r>
              <a:rPr lang="en-US" sz="4400" dirty="0" smtClean="0">
                <a:solidFill>
                  <a:schemeClr val="bg1"/>
                </a:solidFill>
              </a:rPr>
              <a:t> </a:t>
            </a:r>
            <a:r>
              <a:rPr lang="en-US" sz="4400" dirty="0" err="1" smtClean="0">
                <a:solidFill>
                  <a:schemeClr val="bg1"/>
                </a:solidFill>
              </a:rPr>
              <a:t>lưu</a:t>
            </a:r>
            <a:endParaRPr lang="en-US" sz="4400" dirty="0">
              <a:solidFill>
                <a:schemeClr val="bg1"/>
              </a:solidFill>
            </a:endParaRPr>
          </a:p>
        </p:txBody>
      </p:sp>
      <p:sp>
        <p:nvSpPr>
          <p:cNvPr id="7" name="TextBox 7"/>
          <p:cNvSpPr txBox="1"/>
          <p:nvPr/>
        </p:nvSpPr>
        <p:spPr>
          <a:xfrm>
            <a:off x="457200" y="660969"/>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Tiếp</a:t>
            </a:r>
            <a:r>
              <a:rPr lang="en-GB" sz="6000" dirty="0" smtClean="0">
                <a:solidFill>
                  <a:srgbClr val="FFFFFF"/>
                </a:solidFill>
                <a:latin typeface="Open Sans Bold"/>
              </a:rPr>
              <a:t> </a:t>
            </a:r>
            <a:r>
              <a:rPr lang="en-GB" sz="6000" dirty="0" err="1" smtClean="0">
                <a:solidFill>
                  <a:srgbClr val="FFFFFF"/>
                </a:solidFill>
                <a:latin typeface="Open Sans Bold"/>
              </a:rPr>
              <a:t>cận</a:t>
            </a:r>
            <a:r>
              <a:rPr lang="en-GB" sz="6000" dirty="0" smtClean="0">
                <a:solidFill>
                  <a:srgbClr val="FFFFFF"/>
                </a:solidFill>
                <a:latin typeface="Open Sans Bold"/>
              </a:rPr>
              <a:t> </a:t>
            </a:r>
            <a:r>
              <a:rPr lang="en-GB" sz="6000" dirty="0" err="1" smtClean="0">
                <a:solidFill>
                  <a:srgbClr val="FFFFFF"/>
                </a:solidFill>
                <a:latin typeface="Open Sans Bold"/>
              </a:rPr>
              <a:t>phẫu</a:t>
            </a:r>
            <a:r>
              <a:rPr lang="en-GB" sz="6000" dirty="0" smtClean="0">
                <a:solidFill>
                  <a:srgbClr val="FFFFFF"/>
                </a:solidFill>
                <a:latin typeface="Open Sans Bold"/>
              </a:rPr>
              <a:t> </a:t>
            </a:r>
            <a:r>
              <a:rPr lang="en-GB" sz="6000" dirty="0" err="1" smtClean="0">
                <a:solidFill>
                  <a:srgbClr val="FFFFFF"/>
                </a:solidFill>
                <a:latin typeface="Open Sans Bold"/>
              </a:rPr>
              <a:t>thuật</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a:t>
            </a:r>
            <a:r>
              <a:rPr lang="en-GB" sz="6000" dirty="0" err="1" smtClean="0">
                <a:solidFill>
                  <a:srgbClr val="FFFFFF"/>
                </a:solidFill>
                <a:latin typeface="Open Sans Bold"/>
              </a:rPr>
              <a:t>vị</a:t>
            </a:r>
            <a:r>
              <a:rPr lang="en-GB" sz="6000" dirty="0" smtClean="0">
                <a:solidFill>
                  <a:srgbClr val="FFFFFF"/>
                </a:solidFill>
                <a:latin typeface="Open Sans Bold"/>
              </a:rPr>
              <a:t> </a:t>
            </a:r>
            <a:r>
              <a:rPr lang="en-GB" sz="6000" dirty="0" err="1" smtClean="0">
                <a:solidFill>
                  <a:srgbClr val="FFFFFF"/>
                </a:solidFill>
                <a:latin typeface="Open Sans Bold"/>
              </a:rPr>
              <a:t>trí</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endParaRPr lang="en-US" sz="6000" dirty="0">
              <a:solidFill>
                <a:srgbClr val="FFFFFF"/>
              </a:solidFill>
              <a:latin typeface="Open Sans Bold"/>
            </a:endParaRPr>
          </a:p>
        </p:txBody>
      </p:sp>
    </p:spTree>
    <p:extLst>
      <p:ext uri="{BB962C8B-B14F-4D97-AF65-F5344CB8AC3E}">
        <p14:creationId xmlns:p14="http://schemas.microsoft.com/office/powerpoint/2010/main" val="1953931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2019300"/>
            <a:ext cx="16992600" cy="7962900"/>
          </a:xfrm>
        </p:spPr>
        <p:txBody>
          <a:bodyPr/>
          <a:lstStyle/>
          <a:p>
            <a:r>
              <a:rPr lang="en-US" dirty="0" smtClean="0"/>
              <a:t>3. </a:t>
            </a:r>
            <a:r>
              <a:rPr lang="en-US" dirty="0" err="1" smtClean="0"/>
              <a:t>Áp</a:t>
            </a:r>
            <a:r>
              <a:rPr lang="en-US" dirty="0" smtClean="0"/>
              <a:t> </a:t>
            </a:r>
            <a:r>
              <a:rPr lang="en-US" dirty="0" err="1" smtClean="0"/>
              <a:t>xe</a:t>
            </a:r>
            <a:r>
              <a:rPr lang="en-US" dirty="0" smtClean="0"/>
              <a:t> </a:t>
            </a:r>
            <a:r>
              <a:rPr lang="en-US" dirty="0" err="1" smtClean="0"/>
              <a:t>trên</a:t>
            </a:r>
            <a:r>
              <a:rPr lang="en-US" dirty="0" smtClean="0"/>
              <a:t> </a:t>
            </a:r>
            <a:r>
              <a:rPr lang="en-US" dirty="0" err="1" smtClean="0"/>
              <a:t>cơ</a:t>
            </a:r>
            <a:r>
              <a:rPr lang="en-US" dirty="0" smtClean="0"/>
              <a:t> </a:t>
            </a:r>
            <a:r>
              <a:rPr lang="en-US" dirty="0" err="1" smtClean="0"/>
              <a:t>nâng</a:t>
            </a:r>
            <a:r>
              <a:rPr lang="en-US" dirty="0" smtClean="0"/>
              <a:t>.</a:t>
            </a:r>
          </a:p>
          <a:p>
            <a:r>
              <a:rPr lang="en-US" dirty="0" err="1" smtClean="0"/>
              <a:t>Áp</a:t>
            </a:r>
            <a:r>
              <a:rPr lang="en-US" dirty="0" smtClean="0"/>
              <a:t> </a:t>
            </a:r>
            <a:r>
              <a:rPr lang="en-US" dirty="0" err="1" smtClean="0"/>
              <a:t>xe</a:t>
            </a:r>
            <a:r>
              <a:rPr lang="en-US" dirty="0" smtClean="0"/>
              <a:t> </a:t>
            </a:r>
            <a:r>
              <a:rPr lang="en-US" dirty="0" err="1" smtClean="0"/>
              <a:t>trên</a:t>
            </a:r>
            <a:r>
              <a:rPr lang="en-US" dirty="0" smtClean="0"/>
              <a:t> </a:t>
            </a:r>
            <a:r>
              <a:rPr lang="en-US" dirty="0" err="1" smtClean="0"/>
              <a:t>cơ</a:t>
            </a:r>
            <a:r>
              <a:rPr lang="en-US" dirty="0" smtClean="0"/>
              <a:t> </a:t>
            </a:r>
            <a:r>
              <a:rPr lang="en-US" dirty="0" err="1" smtClean="0"/>
              <a:t>nâng</a:t>
            </a:r>
            <a:r>
              <a:rPr lang="en-US" dirty="0" smtClean="0"/>
              <a:t> </a:t>
            </a:r>
            <a:r>
              <a:rPr lang="en-US" dirty="0" err="1" smtClean="0"/>
              <a:t>loại</a:t>
            </a:r>
            <a:r>
              <a:rPr lang="en-US" dirty="0" smtClean="0"/>
              <a:t> III.</a:t>
            </a:r>
          </a:p>
          <a:p>
            <a:endParaRPr lang="en-US" dirty="0"/>
          </a:p>
        </p:txBody>
      </p:sp>
      <p:sp>
        <p:nvSpPr>
          <p:cNvPr id="6" name="Rectangle 5"/>
          <p:cNvSpPr/>
          <p:nvPr/>
        </p:nvSpPr>
        <p:spPr>
          <a:xfrm>
            <a:off x="1066800" y="4084424"/>
            <a:ext cx="7162800" cy="2600712"/>
          </a:xfrm>
          <a:prstGeom prst="rect">
            <a:avLst/>
          </a:prstGeom>
        </p:spPr>
        <p:txBody>
          <a:bodyPr wrap="square">
            <a:spAutoFit/>
          </a:bodyPr>
          <a:lstStyle/>
          <a:p>
            <a:pPr marL="742950" lvl="1" indent="-285750" latinLnBrk="0">
              <a:lnSpc>
                <a:spcPct val="90000"/>
              </a:lnSpc>
              <a:spcBef>
                <a:spcPts val="600"/>
              </a:spcBef>
              <a:buFont typeface="Arial" panose="020B0604020202020204" pitchFamily="34" charset="0"/>
              <a:buChar char="•"/>
            </a:pP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Xử</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trí</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nh</a:t>
            </a:r>
            <a:r>
              <a:rPr lang="vi-VN" sz="3400" dirty="0">
                <a:solidFill>
                  <a:schemeClr val="bg1"/>
                </a:solidFill>
                <a:latin typeface="Noto Sans" panose="020B0604020202020204" charset="0"/>
                <a:ea typeface="Noto Sans" panose="020B0604020202020204" charset="0"/>
                <a:cs typeface="Times New Roman" panose="02020603050405020304" pitchFamily="18" charset="0"/>
              </a:rPr>
              <a:t>ư</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AX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HM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sâu</a:t>
            </a:r>
            <a:endParaRPr lang="en-US" sz="3400" dirty="0">
              <a:solidFill>
                <a:schemeClr val="bg1"/>
              </a:solidFill>
              <a:latin typeface="Noto Sans" panose="020B0604020202020204" charset="0"/>
              <a:ea typeface="Noto Sans" panose="020B0604020202020204"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Mổ</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đ</a:t>
            </a:r>
            <a:r>
              <a:rPr lang="vi-VN" sz="3400" dirty="0">
                <a:solidFill>
                  <a:schemeClr val="bg1"/>
                </a:solidFill>
                <a:latin typeface="Noto Sans" panose="020B0604020202020204" charset="0"/>
                <a:ea typeface="Noto Sans" panose="020B0604020202020204" charset="0"/>
                <a:cs typeface="Times New Roman" panose="02020603050405020304" pitchFamily="18" charset="0"/>
              </a:rPr>
              <a:t>ư</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ờng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giữa</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thám</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sát</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HM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nông</a:t>
            </a:r>
            <a:endParaRPr lang="en-US" sz="3400" dirty="0">
              <a:solidFill>
                <a:schemeClr val="bg1"/>
              </a:solidFill>
              <a:latin typeface="Noto Sans" panose="020B0604020202020204" charset="0"/>
              <a:ea typeface="Noto Sans" panose="020B0604020202020204"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Xẻ</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dây</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chằng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HM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cụt</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thám</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sát</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HM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sâu</a:t>
            </a:r>
            <a:endParaRPr lang="en-US" sz="3400" dirty="0">
              <a:solidFill>
                <a:schemeClr val="bg1"/>
              </a:solidFill>
              <a:latin typeface="Noto Sans" panose="020B0604020202020204" charset="0"/>
              <a:ea typeface="Noto Sans" panose="020B0604020202020204"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753600" y="3390900"/>
            <a:ext cx="7086600" cy="5486400"/>
          </a:xfrm>
          <a:prstGeom prst="rect">
            <a:avLst/>
          </a:prstGeom>
        </p:spPr>
      </p:pic>
      <p:sp>
        <p:nvSpPr>
          <p:cNvPr id="9" name="TextBox 7"/>
          <p:cNvSpPr txBox="1"/>
          <p:nvPr/>
        </p:nvSpPr>
        <p:spPr>
          <a:xfrm>
            <a:off x="609600" y="787360"/>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Tiếp</a:t>
            </a:r>
            <a:r>
              <a:rPr lang="en-GB" sz="6000" dirty="0" smtClean="0">
                <a:solidFill>
                  <a:srgbClr val="FFFFFF"/>
                </a:solidFill>
                <a:latin typeface="Open Sans Bold"/>
              </a:rPr>
              <a:t> </a:t>
            </a:r>
            <a:r>
              <a:rPr lang="en-GB" sz="6000" dirty="0" err="1" smtClean="0">
                <a:solidFill>
                  <a:srgbClr val="FFFFFF"/>
                </a:solidFill>
                <a:latin typeface="Open Sans Bold"/>
              </a:rPr>
              <a:t>cận</a:t>
            </a:r>
            <a:r>
              <a:rPr lang="en-GB" sz="6000" dirty="0" smtClean="0">
                <a:solidFill>
                  <a:srgbClr val="FFFFFF"/>
                </a:solidFill>
                <a:latin typeface="Open Sans Bold"/>
              </a:rPr>
              <a:t> </a:t>
            </a:r>
            <a:r>
              <a:rPr lang="en-GB" sz="6000" dirty="0" err="1" smtClean="0">
                <a:solidFill>
                  <a:srgbClr val="FFFFFF"/>
                </a:solidFill>
                <a:latin typeface="Open Sans Bold"/>
              </a:rPr>
              <a:t>phẫu</a:t>
            </a:r>
            <a:r>
              <a:rPr lang="en-GB" sz="6000" dirty="0" smtClean="0">
                <a:solidFill>
                  <a:srgbClr val="FFFFFF"/>
                </a:solidFill>
                <a:latin typeface="Open Sans Bold"/>
              </a:rPr>
              <a:t> </a:t>
            </a:r>
            <a:r>
              <a:rPr lang="en-GB" sz="6000" dirty="0" err="1" smtClean="0">
                <a:solidFill>
                  <a:srgbClr val="FFFFFF"/>
                </a:solidFill>
                <a:latin typeface="Open Sans Bold"/>
              </a:rPr>
              <a:t>thuật</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a:t>
            </a:r>
            <a:r>
              <a:rPr lang="en-GB" sz="6000" dirty="0" err="1" smtClean="0">
                <a:solidFill>
                  <a:srgbClr val="FFFFFF"/>
                </a:solidFill>
                <a:latin typeface="Open Sans Bold"/>
              </a:rPr>
              <a:t>vị</a:t>
            </a:r>
            <a:r>
              <a:rPr lang="en-GB" sz="6000" dirty="0" smtClean="0">
                <a:solidFill>
                  <a:srgbClr val="FFFFFF"/>
                </a:solidFill>
                <a:latin typeface="Open Sans Bold"/>
              </a:rPr>
              <a:t> </a:t>
            </a:r>
            <a:r>
              <a:rPr lang="en-GB" sz="6000" dirty="0" err="1" smtClean="0">
                <a:solidFill>
                  <a:srgbClr val="FFFFFF"/>
                </a:solidFill>
                <a:latin typeface="Open Sans Bold"/>
              </a:rPr>
              <a:t>trí</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endParaRPr lang="en-US" sz="6000" dirty="0">
              <a:solidFill>
                <a:srgbClr val="FFFFFF"/>
              </a:solidFill>
              <a:latin typeface="Open Sans Bold"/>
            </a:endParaRPr>
          </a:p>
        </p:txBody>
      </p:sp>
    </p:spTree>
    <p:extLst>
      <p:ext uri="{BB962C8B-B14F-4D97-AF65-F5344CB8AC3E}">
        <p14:creationId xmlns:p14="http://schemas.microsoft.com/office/powerpoint/2010/main" val="1371294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1888" y="1866900"/>
            <a:ext cx="16992600" cy="7962900"/>
          </a:xfrm>
        </p:spPr>
        <p:txBody>
          <a:bodyPr/>
          <a:lstStyle/>
          <a:p>
            <a:r>
              <a:rPr lang="en-US" dirty="0" smtClean="0"/>
              <a:t>3. </a:t>
            </a:r>
            <a:r>
              <a:rPr lang="en-US" dirty="0" err="1" smtClean="0"/>
              <a:t>Áp</a:t>
            </a:r>
            <a:r>
              <a:rPr lang="en-US" dirty="0" smtClean="0"/>
              <a:t> </a:t>
            </a:r>
            <a:r>
              <a:rPr lang="en-US" dirty="0" err="1" smtClean="0"/>
              <a:t>xe</a:t>
            </a:r>
            <a:r>
              <a:rPr lang="en-US" dirty="0" smtClean="0"/>
              <a:t> </a:t>
            </a:r>
            <a:r>
              <a:rPr lang="en-US" dirty="0" err="1" smtClean="0"/>
              <a:t>trên</a:t>
            </a:r>
            <a:r>
              <a:rPr lang="en-US" dirty="0" smtClean="0"/>
              <a:t> </a:t>
            </a:r>
            <a:r>
              <a:rPr lang="en-US" dirty="0" err="1" smtClean="0"/>
              <a:t>cơ</a:t>
            </a:r>
            <a:r>
              <a:rPr lang="en-US" dirty="0" smtClean="0"/>
              <a:t> </a:t>
            </a:r>
            <a:r>
              <a:rPr lang="en-US" dirty="0" err="1" smtClean="0"/>
              <a:t>nâng</a:t>
            </a:r>
            <a:r>
              <a:rPr lang="en-US" dirty="0" smtClean="0"/>
              <a:t>.</a:t>
            </a:r>
          </a:p>
          <a:p>
            <a:r>
              <a:rPr lang="en-US" dirty="0" err="1" smtClean="0"/>
              <a:t>Áp</a:t>
            </a:r>
            <a:r>
              <a:rPr lang="en-US" dirty="0" smtClean="0"/>
              <a:t> </a:t>
            </a:r>
            <a:r>
              <a:rPr lang="en-US" dirty="0" err="1" smtClean="0"/>
              <a:t>xe</a:t>
            </a:r>
            <a:r>
              <a:rPr lang="en-US" dirty="0" smtClean="0"/>
              <a:t> </a:t>
            </a:r>
            <a:r>
              <a:rPr lang="en-US" dirty="0" err="1" smtClean="0"/>
              <a:t>trên</a:t>
            </a:r>
            <a:r>
              <a:rPr lang="en-US" dirty="0" smtClean="0"/>
              <a:t> </a:t>
            </a:r>
            <a:r>
              <a:rPr lang="en-US" dirty="0" err="1" smtClean="0"/>
              <a:t>cơ</a:t>
            </a:r>
            <a:r>
              <a:rPr lang="en-US" dirty="0" smtClean="0"/>
              <a:t> </a:t>
            </a:r>
            <a:r>
              <a:rPr lang="en-US" dirty="0" err="1" smtClean="0"/>
              <a:t>nâng</a:t>
            </a:r>
            <a:r>
              <a:rPr lang="en-US" dirty="0" smtClean="0"/>
              <a:t> </a:t>
            </a:r>
            <a:r>
              <a:rPr lang="en-US" dirty="0" err="1" smtClean="0"/>
              <a:t>loại</a:t>
            </a:r>
            <a:r>
              <a:rPr lang="en-US" dirty="0" smtClean="0"/>
              <a:t> IV.</a:t>
            </a:r>
          </a:p>
          <a:p>
            <a:endParaRPr lang="en-US" dirty="0"/>
          </a:p>
        </p:txBody>
      </p:sp>
      <p:sp>
        <p:nvSpPr>
          <p:cNvPr id="8" name="Rectangle 7"/>
          <p:cNvSpPr/>
          <p:nvPr/>
        </p:nvSpPr>
        <p:spPr>
          <a:xfrm>
            <a:off x="1143000" y="4784136"/>
            <a:ext cx="6172200" cy="1581972"/>
          </a:xfrm>
          <a:prstGeom prst="rect">
            <a:avLst/>
          </a:prstGeom>
        </p:spPr>
        <p:txBody>
          <a:bodyPr wrap="square">
            <a:spAutoFit/>
          </a:bodyPr>
          <a:lstStyle/>
          <a:p>
            <a:pPr marL="742950" lvl="1" indent="-285750" latinLnBrk="0">
              <a:lnSpc>
                <a:spcPct val="90000"/>
              </a:lnSpc>
              <a:spcBef>
                <a:spcPts val="600"/>
              </a:spcBef>
              <a:buFont typeface="Arial" panose="020B0604020202020204" pitchFamily="34" charset="0"/>
              <a:buChar char="•"/>
            </a:pP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Điều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trị</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trực</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tiếp</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áp</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xe</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HM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sâu</a:t>
            </a:r>
            <a:endParaRPr lang="en-US" sz="3400" dirty="0">
              <a:solidFill>
                <a:schemeClr val="bg1"/>
              </a:solidFill>
              <a:latin typeface="Noto Sans" panose="020B0604020202020204" charset="0"/>
              <a:ea typeface="Noto Sans" panose="020B0604020202020204"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Dẫn</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lưu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ngồi</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HM</a:t>
            </a:r>
          </a:p>
        </p:txBody>
      </p:sp>
      <p:pic>
        <p:nvPicPr>
          <p:cNvPr id="9" name="Picture 8"/>
          <p:cNvPicPr>
            <a:picLocks noChangeAspect="1"/>
          </p:cNvPicPr>
          <p:nvPr/>
        </p:nvPicPr>
        <p:blipFill>
          <a:blip r:embed="rId2"/>
          <a:stretch>
            <a:fillRect/>
          </a:stretch>
        </p:blipFill>
        <p:spPr>
          <a:xfrm>
            <a:off x="9296400" y="2628900"/>
            <a:ext cx="7542406" cy="6934200"/>
          </a:xfrm>
          <a:prstGeom prst="rect">
            <a:avLst/>
          </a:prstGeom>
        </p:spPr>
      </p:pic>
      <p:sp>
        <p:nvSpPr>
          <p:cNvPr id="10" name="TextBox 7"/>
          <p:cNvSpPr txBox="1"/>
          <p:nvPr/>
        </p:nvSpPr>
        <p:spPr>
          <a:xfrm>
            <a:off x="421888" y="705704"/>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Tiếp</a:t>
            </a:r>
            <a:r>
              <a:rPr lang="en-GB" sz="6000" dirty="0" smtClean="0">
                <a:solidFill>
                  <a:srgbClr val="FFFFFF"/>
                </a:solidFill>
                <a:latin typeface="Open Sans Bold"/>
              </a:rPr>
              <a:t> </a:t>
            </a:r>
            <a:r>
              <a:rPr lang="en-GB" sz="6000" dirty="0" err="1" smtClean="0">
                <a:solidFill>
                  <a:srgbClr val="FFFFFF"/>
                </a:solidFill>
                <a:latin typeface="Open Sans Bold"/>
              </a:rPr>
              <a:t>cận</a:t>
            </a:r>
            <a:r>
              <a:rPr lang="en-GB" sz="6000" dirty="0" smtClean="0">
                <a:solidFill>
                  <a:srgbClr val="FFFFFF"/>
                </a:solidFill>
                <a:latin typeface="Open Sans Bold"/>
              </a:rPr>
              <a:t> </a:t>
            </a:r>
            <a:r>
              <a:rPr lang="en-GB" sz="6000" dirty="0" err="1" smtClean="0">
                <a:solidFill>
                  <a:srgbClr val="FFFFFF"/>
                </a:solidFill>
                <a:latin typeface="Open Sans Bold"/>
              </a:rPr>
              <a:t>phẫu</a:t>
            </a:r>
            <a:r>
              <a:rPr lang="en-GB" sz="6000" dirty="0" smtClean="0">
                <a:solidFill>
                  <a:srgbClr val="FFFFFF"/>
                </a:solidFill>
                <a:latin typeface="Open Sans Bold"/>
              </a:rPr>
              <a:t> </a:t>
            </a:r>
            <a:r>
              <a:rPr lang="en-GB" sz="6000" dirty="0" err="1" smtClean="0">
                <a:solidFill>
                  <a:srgbClr val="FFFFFF"/>
                </a:solidFill>
                <a:latin typeface="Open Sans Bold"/>
              </a:rPr>
              <a:t>thuật</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a:t>
            </a:r>
            <a:r>
              <a:rPr lang="en-GB" sz="6000" dirty="0" err="1" smtClean="0">
                <a:solidFill>
                  <a:srgbClr val="FFFFFF"/>
                </a:solidFill>
                <a:latin typeface="Open Sans Bold"/>
              </a:rPr>
              <a:t>vị</a:t>
            </a:r>
            <a:r>
              <a:rPr lang="en-GB" sz="6000" dirty="0" smtClean="0">
                <a:solidFill>
                  <a:srgbClr val="FFFFFF"/>
                </a:solidFill>
                <a:latin typeface="Open Sans Bold"/>
              </a:rPr>
              <a:t> </a:t>
            </a:r>
            <a:r>
              <a:rPr lang="en-GB" sz="6000" dirty="0" err="1" smtClean="0">
                <a:solidFill>
                  <a:srgbClr val="FFFFFF"/>
                </a:solidFill>
                <a:latin typeface="Open Sans Bold"/>
              </a:rPr>
              <a:t>trí</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endParaRPr lang="en-US" sz="6000" dirty="0">
              <a:solidFill>
                <a:srgbClr val="FFFFFF"/>
              </a:solidFill>
              <a:latin typeface="Open Sans Bold"/>
            </a:endParaRPr>
          </a:p>
        </p:txBody>
      </p:sp>
    </p:spTree>
    <p:extLst>
      <p:ext uri="{BB962C8B-B14F-4D97-AF65-F5344CB8AC3E}">
        <p14:creationId xmlns:p14="http://schemas.microsoft.com/office/powerpoint/2010/main" val="1817881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12037"/>
            <a:ext cx="16992600" cy="7962900"/>
          </a:xfrm>
        </p:spPr>
        <p:txBody>
          <a:bodyPr/>
          <a:lstStyle/>
          <a:p>
            <a:r>
              <a:rPr lang="en-US" dirty="0" smtClean="0"/>
              <a:t>4. </a:t>
            </a:r>
            <a:r>
              <a:rPr lang="en-US" dirty="0" err="1" smtClean="0"/>
              <a:t>Áp</a:t>
            </a:r>
            <a:r>
              <a:rPr lang="en-US" dirty="0" smtClean="0"/>
              <a:t> </a:t>
            </a:r>
            <a:r>
              <a:rPr lang="en-US" dirty="0" err="1" smtClean="0"/>
              <a:t>xe</a:t>
            </a:r>
            <a:r>
              <a:rPr lang="en-US" dirty="0" smtClean="0"/>
              <a:t> </a:t>
            </a:r>
            <a:r>
              <a:rPr lang="en-US" dirty="0" err="1" smtClean="0"/>
              <a:t>móng</a:t>
            </a:r>
            <a:r>
              <a:rPr lang="en-US" dirty="0" smtClean="0"/>
              <a:t> </a:t>
            </a:r>
            <a:r>
              <a:rPr lang="en-US" dirty="0" err="1" smtClean="0"/>
              <a:t>ngựa</a:t>
            </a:r>
            <a:r>
              <a:rPr lang="en-US" dirty="0" smtClean="0"/>
              <a:t>.</a:t>
            </a:r>
          </a:p>
          <a:p>
            <a:r>
              <a:rPr lang="en-US" dirty="0" err="1" smtClean="0"/>
              <a:t>Hầu</a:t>
            </a:r>
            <a:r>
              <a:rPr lang="en-US" dirty="0" smtClean="0"/>
              <a:t> </a:t>
            </a:r>
            <a:r>
              <a:rPr lang="en-US" dirty="0" err="1" smtClean="0"/>
              <a:t>hết</a:t>
            </a:r>
            <a:r>
              <a:rPr lang="en-US" dirty="0" smtClean="0"/>
              <a:t> </a:t>
            </a:r>
            <a:r>
              <a:rPr lang="en-US" dirty="0" err="1" smtClean="0"/>
              <a:t>áp</a:t>
            </a:r>
            <a:r>
              <a:rPr lang="en-US" dirty="0" smtClean="0"/>
              <a:t> </a:t>
            </a:r>
            <a:r>
              <a:rPr lang="en-US" dirty="0" err="1" smtClean="0"/>
              <a:t>xe</a:t>
            </a:r>
            <a:r>
              <a:rPr lang="en-US" dirty="0" smtClean="0"/>
              <a:t> </a:t>
            </a:r>
            <a:r>
              <a:rPr lang="en-US" dirty="0" err="1" smtClean="0"/>
              <a:t>móng</a:t>
            </a:r>
            <a:r>
              <a:rPr lang="en-US" dirty="0" smtClean="0"/>
              <a:t> </a:t>
            </a:r>
            <a:r>
              <a:rPr lang="en-US" dirty="0" err="1" smtClean="0"/>
              <a:t>ngựa</a:t>
            </a:r>
            <a:r>
              <a:rPr lang="en-US" dirty="0" smtClean="0"/>
              <a:t> </a:t>
            </a:r>
            <a:r>
              <a:rPr lang="en-US" dirty="0" err="1" smtClean="0"/>
              <a:t>bắt</a:t>
            </a:r>
            <a:r>
              <a:rPr lang="en-US" dirty="0" smtClean="0"/>
              <a:t> </a:t>
            </a:r>
            <a:r>
              <a:rPr lang="en-US" dirty="0" err="1" smtClean="0"/>
              <a:t>nguồn</a:t>
            </a:r>
            <a:r>
              <a:rPr lang="en-US" dirty="0" smtClean="0"/>
              <a:t> </a:t>
            </a:r>
            <a:r>
              <a:rPr lang="en-US" dirty="0" err="1" smtClean="0"/>
              <a:t>từ</a:t>
            </a:r>
            <a:r>
              <a:rPr lang="en-US" dirty="0" smtClean="0"/>
              <a:t> </a:t>
            </a:r>
            <a:r>
              <a:rPr lang="en-US" dirty="0" err="1" smtClean="0"/>
              <a:t>khoang</a:t>
            </a:r>
            <a:r>
              <a:rPr lang="en-US" dirty="0" smtClean="0"/>
              <a:t> </a:t>
            </a:r>
            <a:r>
              <a:rPr lang="en-US" dirty="0" err="1" smtClean="0"/>
              <a:t>hậu</a:t>
            </a:r>
            <a:r>
              <a:rPr lang="en-US" dirty="0" smtClean="0"/>
              <a:t> </a:t>
            </a:r>
            <a:r>
              <a:rPr lang="en-US" dirty="0" err="1" smtClean="0"/>
              <a:t>môn</a:t>
            </a:r>
            <a:r>
              <a:rPr lang="en-US" dirty="0" smtClean="0"/>
              <a:t> </a:t>
            </a:r>
            <a:r>
              <a:rPr lang="en-US" dirty="0" err="1" smtClean="0"/>
              <a:t>sâu</a:t>
            </a:r>
            <a:r>
              <a:rPr lang="en-US" dirty="0" smtClean="0"/>
              <a:t> </a:t>
            </a:r>
            <a:r>
              <a:rPr lang="en-US" dirty="0" err="1" smtClean="0"/>
              <a:t>lan</a:t>
            </a:r>
            <a:r>
              <a:rPr lang="en-US" dirty="0" smtClean="0"/>
              <a:t> qua </a:t>
            </a:r>
            <a:r>
              <a:rPr lang="en-US" dirty="0" err="1" smtClean="0"/>
              <a:t>khoang</a:t>
            </a:r>
            <a:r>
              <a:rPr lang="en-US" dirty="0" smtClean="0"/>
              <a:t> </a:t>
            </a:r>
            <a:r>
              <a:rPr lang="en-US" dirty="0" err="1" smtClean="0"/>
              <a:t>ngồi</a:t>
            </a:r>
            <a:r>
              <a:rPr lang="en-US" dirty="0" smtClean="0"/>
              <a:t> </a:t>
            </a:r>
            <a:r>
              <a:rPr lang="en-US" dirty="0" err="1" smtClean="0"/>
              <a:t>hậu</a:t>
            </a:r>
            <a:r>
              <a:rPr lang="en-US" dirty="0" smtClean="0"/>
              <a:t> </a:t>
            </a:r>
            <a:r>
              <a:rPr lang="en-US" dirty="0" err="1" smtClean="0"/>
              <a:t>môn</a:t>
            </a:r>
            <a:r>
              <a:rPr lang="en-US" dirty="0" smtClean="0"/>
              <a:t> </a:t>
            </a:r>
            <a:r>
              <a:rPr lang="en-US" dirty="0" err="1" smtClean="0"/>
              <a:t>một</a:t>
            </a:r>
            <a:r>
              <a:rPr lang="en-US" dirty="0" smtClean="0"/>
              <a:t> hay </a:t>
            </a:r>
            <a:r>
              <a:rPr lang="en-US" dirty="0" err="1" smtClean="0"/>
              <a:t>hai</a:t>
            </a:r>
            <a:r>
              <a:rPr lang="en-US" dirty="0" smtClean="0"/>
              <a:t> </a:t>
            </a:r>
            <a:r>
              <a:rPr lang="en-US" dirty="0" err="1" smtClean="0"/>
              <a:t>bên</a:t>
            </a:r>
            <a:r>
              <a:rPr lang="en-US" dirty="0" smtClean="0"/>
              <a:t>. Do </a:t>
            </a:r>
            <a:r>
              <a:rPr lang="en-US" dirty="0" err="1" smtClean="0"/>
              <a:t>đó</a:t>
            </a:r>
            <a:r>
              <a:rPr lang="en-US" dirty="0" smtClean="0"/>
              <a:t> </a:t>
            </a:r>
            <a:r>
              <a:rPr lang="en-US" dirty="0" err="1" smtClean="0"/>
              <a:t>điều</a:t>
            </a:r>
            <a:r>
              <a:rPr lang="en-US" dirty="0" smtClean="0"/>
              <a:t> </a:t>
            </a:r>
            <a:r>
              <a:rPr lang="en-US" dirty="0" err="1" smtClean="0"/>
              <a:t>cơ</a:t>
            </a:r>
            <a:r>
              <a:rPr lang="en-US" dirty="0" smtClean="0"/>
              <a:t> </a:t>
            </a:r>
            <a:r>
              <a:rPr lang="en-US" dirty="0" err="1" smtClean="0"/>
              <a:t>bản</a:t>
            </a:r>
            <a:r>
              <a:rPr lang="en-US" dirty="0" smtClean="0"/>
              <a:t> </a:t>
            </a:r>
            <a:r>
              <a:rPr lang="en-US" dirty="0" err="1" smtClean="0"/>
              <a:t>để</a:t>
            </a:r>
            <a:r>
              <a:rPr lang="en-US" dirty="0" smtClean="0"/>
              <a:t> </a:t>
            </a:r>
            <a:r>
              <a:rPr lang="en-US" dirty="0" err="1" smtClean="0"/>
              <a:t>điều</a:t>
            </a:r>
            <a:r>
              <a:rPr lang="en-US" dirty="0" smtClean="0"/>
              <a:t> </a:t>
            </a:r>
            <a:r>
              <a:rPr lang="en-US" dirty="0" err="1" smtClean="0"/>
              <a:t>trị</a:t>
            </a:r>
            <a:r>
              <a:rPr lang="en-US" dirty="0" smtClean="0"/>
              <a:t> </a:t>
            </a:r>
            <a:r>
              <a:rPr lang="en-US" dirty="0" err="1" smtClean="0"/>
              <a:t>áp</a:t>
            </a:r>
            <a:r>
              <a:rPr lang="en-US" dirty="0" smtClean="0"/>
              <a:t> </a:t>
            </a:r>
            <a:r>
              <a:rPr lang="en-US" dirty="0" err="1" smtClean="0"/>
              <a:t>xe</a:t>
            </a:r>
            <a:r>
              <a:rPr lang="en-US" dirty="0" smtClean="0"/>
              <a:t> </a:t>
            </a:r>
            <a:r>
              <a:rPr lang="en-US" dirty="0" err="1" smtClean="0"/>
              <a:t>móng</a:t>
            </a:r>
            <a:r>
              <a:rPr lang="en-US" dirty="0" smtClean="0"/>
              <a:t> </a:t>
            </a:r>
            <a:r>
              <a:rPr lang="en-US" dirty="0" err="1" smtClean="0"/>
              <a:t>ngựa</a:t>
            </a:r>
            <a:r>
              <a:rPr lang="en-US" dirty="0" smtClean="0"/>
              <a:t> </a:t>
            </a:r>
            <a:r>
              <a:rPr lang="en-US" dirty="0" err="1" smtClean="0"/>
              <a:t>là</a:t>
            </a:r>
            <a:r>
              <a:rPr lang="en-US" dirty="0" smtClean="0"/>
              <a:t> </a:t>
            </a:r>
            <a:r>
              <a:rPr lang="en-US" dirty="0" err="1" smtClean="0"/>
              <a:t>dẫn</a:t>
            </a:r>
            <a:r>
              <a:rPr lang="en-US" dirty="0" smtClean="0"/>
              <a:t> </a:t>
            </a:r>
            <a:r>
              <a:rPr lang="en-US" dirty="0" err="1" smtClean="0"/>
              <a:t>lưu</a:t>
            </a:r>
            <a:r>
              <a:rPr lang="en-US" dirty="0" smtClean="0"/>
              <a:t> </a:t>
            </a:r>
            <a:r>
              <a:rPr lang="en-US" dirty="0" err="1" smtClean="0"/>
              <a:t>đầy</a:t>
            </a:r>
            <a:r>
              <a:rPr lang="en-US" dirty="0" smtClean="0"/>
              <a:t> </a:t>
            </a:r>
            <a:r>
              <a:rPr lang="en-US" dirty="0" err="1" smtClean="0"/>
              <a:t>đủ</a:t>
            </a:r>
            <a:r>
              <a:rPr lang="en-US" dirty="0" smtClean="0"/>
              <a:t> </a:t>
            </a:r>
            <a:r>
              <a:rPr lang="en-US" dirty="0" err="1" smtClean="0"/>
              <a:t>khoang</a:t>
            </a:r>
            <a:r>
              <a:rPr lang="en-US" dirty="0" smtClean="0"/>
              <a:t> </a:t>
            </a:r>
            <a:r>
              <a:rPr lang="en-US" dirty="0" err="1" smtClean="0"/>
              <a:t>sau</a:t>
            </a:r>
            <a:r>
              <a:rPr lang="en-US" dirty="0" smtClean="0"/>
              <a:t> </a:t>
            </a:r>
            <a:r>
              <a:rPr lang="en-US" dirty="0" err="1" smtClean="0"/>
              <a:t>hậu</a:t>
            </a:r>
            <a:r>
              <a:rPr lang="en-US" dirty="0" smtClean="0"/>
              <a:t> </a:t>
            </a:r>
            <a:r>
              <a:rPr lang="en-US" dirty="0" err="1" smtClean="0"/>
              <a:t>môn</a:t>
            </a:r>
            <a:r>
              <a:rPr lang="en-US" dirty="0" smtClean="0"/>
              <a:t> </a:t>
            </a:r>
            <a:r>
              <a:rPr lang="en-US" dirty="0" err="1" smtClean="0"/>
              <a:t>sâu</a:t>
            </a:r>
            <a:r>
              <a:rPr lang="en-US" dirty="0" smtClean="0"/>
              <a:t>.</a:t>
            </a:r>
            <a:endParaRPr lang="en-US" dirty="0"/>
          </a:p>
        </p:txBody>
      </p:sp>
      <p:pic>
        <p:nvPicPr>
          <p:cNvPr id="5" name="Picture 4"/>
          <p:cNvPicPr>
            <a:picLocks noChangeAspect="1"/>
          </p:cNvPicPr>
          <p:nvPr/>
        </p:nvPicPr>
        <p:blipFill>
          <a:blip r:embed="rId2"/>
          <a:stretch>
            <a:fillRect/>
          </a:stretch>
        </p:blipFill>
        <p:spPr>
          <a:xfrm>
            <a:off x="10363200" y="3547876"/>
            <a:ext cx="6248400" cy="4491223"/>
          </a:xfrm>
          <a:prstGeom prst="rect">
            <a:avLst/>
          </a:prstGeom>
        </p:spPr>
      </p:pic>
      <p:pic>
        <p:nvPicPr>
          <p:cNvPr id="6" name="Picture 5"/>
          <p:cNvPicPr>
            <a:picLocks noChangeAspect="1"/>
          </p:cNvPicPr>
          <p:nvPr/>
        </p:nvPicPr>
        <p:blipFill>
          <a:blip r:embed="rId3"/>
          <a:stretch>
            <a:fillRect/>
          </a:stretch>
        </p:blipFill>
        <p:spPr>
          <a:xfrm>
            <a:off x="1295400" y="3547876"/>
            <a:ext cx="6553200" cy="4491223"/>
          </a:xfrm>
          <a:prstGeom prst="rect">
            <a:avLst/>
          </a:prstGeom>
        </p:spPr>
      </p:pic>
      <p:sp>
        <p:nvSpPr>
          <p:cNvPr id="7" name="Rectangle 6"/>
          <p:cNvSpPr/>
          <p:nvPr/>
        </p:nvSpPr>
        <p:spPr>
          <a:xfrm>
            <a:off x="1828800" y="8231713"/>
            <a:ext cx="15324160" cy="1138773"/>
          </a:xfrm>
          <a:prstGeom prst="rect">
            <a:avLst/>
          </a:prstGeom>
        </p:spPr>
        <p:txBody>
          <a:bodyPr wrap="square">
            <a:spAutoFit/>
          </a:bodyPr>
          <a:lstStyle/>
          <a:p>
            <a:pPr algn="ct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Phẫu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thuật</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Hanley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kết</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hợp</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dẫn</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lưu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ngồi</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môn</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môn</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sâu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trực</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tràng</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và</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đặt</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seton</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dẫn</a:t>
            </a:r>
            <a:r>
              <a:rPr lang="en-US" sz="34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400" dirty="0" err="1">
                <a:solidFill>
                  <a:schemeClr val="bg1"/>
                </a:solidFill>
                <a:latin typeface="Noto Sans" panose="020B0604020202020204" charset="0"/>
                <a:ea typeface="Noto Sans" panose="020B0604020202020204" charset="0"/>
                <a:cs typeface="Times New Roman" panose="02020603050405020304" pitchFamily="18" charset="0"/>
              </a:rPr>
              <a:t>lưu</a:t>
            </a:r>
            <a:endParaRPr lang="en-US" sz="3400" dirty="0">
              <a:solidFill>
                <a:schemeClr val="bg1"/>
              </a:solidFill>
              <a:latin typeface="Noto Sans" panose="020B0604020202020204" charset="0"/>
              <a:ea typeface="Noto Sans" panose="020B0604020202020204" charset="0"/>
              <a:cs typeface="Times New Roman" panose="02020603050405020304" pitchFamily="18" charset="0"/>
            </a:endParaRPr>
          </a:p>
        </p:txBody>
      </p:sp>
      <p:sp>
        <p:nvSpPr>
          <p:cNvPr id="9" name="TextBox 7"/>
          <p:cNvSpPr txBox="1"/>
          <p:nvPr/>
        </p:nvSpPr>
        <p:spPr>
          <a:xfrm>
            <a:off x="457200" y="660969"/>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Tiếp</a:t>
            </a:r>
            <a:r>
              <a:rPr lang="en-GB" sz="6000" dirty="0" smtClean="0">
                <a:solidFill>
                  <a:srgbClr val="FFFFFF"/>
                </a:solidFill>
                <a:latin typeface="Open Sans Bold"/>
              </a:rPr>
              <a:t> </a:t>
            </a:r>
            <a:r>
              <a:rPr lang="en-GB" sz="6000" dirty="0" err="1" smtClean="0">
                <a:solidFill>
                  <a:srgbClr val="FFFFFF"/>
                </a:solidFill>
                <a:latin typeface="Open Sans Bold"/>
              </a:rPr>
              <a:t>cận</a:t>
            </a:r>
            <a:r>
              <a:rPr lang="en-GB" sz="6000" dirty="0" smtClean="0">
                <a:solidFill>
                  <a:srgbClr val="FFFFFF"/>
                </a:solidFill>
                <a:latin typeface="Open Sans Bold"/>
              </a:rPr>
              <a:t> </a:t>
            </a:r>
            <a:r>
              <a:rPr lang="en-GB" sz="6000" dirty="0" err="1" smtClean="0">
                <a:solidFill>
                  <a:srgbClr val="FFFFFF"/>
                </a:solidFill>
                <a:latin typeface="Open Sans Bold"/>
              </a:rPr>
              <a:t>phẫu</a:t>
            </a:r>
            <a:r>
              <a:rPr lang="en-GB" sz="6000" dirty="0" smtClean="0">
                <a:solidFill>
                  <a:srgbClr val="FFFFFF"/>
                </a:solidFill>
                <a:latin typeface="Open Sans Bold"/>
              </a:rPr>
              <a:t> </a:t>
            </a:r>
            <a:r>
              <a:rPr lang="en-GB" sz="6000" dirty="0" err="1" smtClean="0">
                <a:solidFill>
                  <a:srgbClr val="FFFFFF"/>
                </a:solidFill>
                <a:latin typeface="Open Sans Bold"/>
              </a:rPr>
              <a:t>thuật</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a:t>
            </a:r>
            <a:r>
              <a:rPr lang="en-GB" sz="6000" dirty="0" err="1" smtClean="0">
                <a:solidFill>
                  <a:srgbClr val="FFFFFF"/>
                </a:solidFill>
                <a:latin typeface="Open Sans Bold"/>
              </a:rPr>
              <a:t>vị</a:t>
            </a:r>
            <a:r>
              <a:rPr lang="en-GB" sz="6000" dirty="0" smtClean="0">
                <a:solidFill>
                  <a:srgbClr val="FFFFFF"/>
                </a:solidFill>
                <a:latin typeface="Open Sans Bold"/>
              </a:rPr>
              <a:t> </a:t>
            </a:r>
            <a:r>
              <a:rPr lang="en-GB" sz="6000" dirty="0" err="1" smtClean="0">
                <a:solidFill>
                  <a:srgbClr val="FFFFFF"/>
                </a:solidFill>
                <a:latin typeface="Open Sans Bold"/>
              </a:rPr>
              <a:t>trí</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endParaRPr lang="en-US" sz="6000" dirty="0">
              <a:solidFill>
                <a:srgbClr val="FFFFFF"/>
              </a:solidFill>
              <a:latin typeface="Open Sans Bold"/>
            </a:endParaRPr>
          </a:p>
        </p:txBody>
      </p:sp>
    </p:spTree>
    <p:extLst>
      <p:ext uri="{BB962C8B-B14F-4D97-AF65-F5344CB8AC3E}">
        <p14:creationId xmlns:p14="http://schemas.microsoft.com/office/powerpoint/2010/main" val="3235010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1866900"/>
            <a:ext cx="16992600" cy="7962900"/>
          </a:xfrm>
        </p:spPr>
        <p:txBody>
          <a:bodyPr/>
          <a:lstStyle/>
          <a:p>
            <a:r>
              <a:rPr lang="en-US" dirty="0"/>
              <a:t>4. </a:t>
            </a:r>
            <a:r>
              <a:rPr lang="en-US" dirty="0" err="1"/>
              <a:t>Áp</a:t>
            </a:r>
            <a:r>
              <a:rPr lang="en-US" dirty="0"/>
              <a:t> </a:t>
            </a:r>
            <a:r>
              <a:rPr lang="en-US" dirty="0" err="1"/>
              <a:t>xe</a:t>
            </a:r>
            <a:r>
              <a:rPr lang="en-US" dirty="0"/>
              <a:t> </a:t>
            </a:r>
            <a:r>
              <a:rPr lang="en-US" dirty="0" err="1"/>
              <a:t>móng</a:t>
            </a:r>
            <a:r>
              <a:rPr lang="en-US" dirty="0"/>
              <a:t> </a:t>
            </a:r>
            <a:r>
              <a:rPr lang="en-US" dirty="0" err="1"/>
              <a:t>ngựa</a:t>
            </a:r>
            <a:r>
              <a:rPr lang="en-US" dirty="0"/>
              <a:t>.</a:t>
            </a:r>
          </a:p>
          <a:p>
            <a:r>
              <a:rPr lang="en-US" dirty="0" err="1" smtClean="0"/>
              <a:t>Phẫu</a:t>
            </a:r>
            <a:r>
              <a:rPr lang="en-US" dirty="0" smtClean="0"/>
              <a:t> </a:t>
            </a:r>
            <a:r>
              <a:rPr lang="en-US" dirty="0" err="1" smtClean="0"/>
              <a:t>thuật</a:t>
            </a:r>
            <a:r>
              <a:rPr lang="en-US" dirty="0" smtClean="0"/>
              <a:t> Hanley.</a:t>
            </a:r>
          </a:p>
          <a:p>
            <a:endParaRPr lang="en-US" dirty="0"/>
          </a:p>
        </p:txBody>
      </p:sp>
      <p:pic>
        <p:nvPicPr>
          <p:cNvPr id="1026"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314700"/>
            <a:ext cx="7810500" cy="58425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7"/>
          <p:cNvSpPr txBox="1"/>
          <p:nvPr/>
        </p:nvSpPr>
        <p:spPr>
          <a:xfrm>
            <a:off x="533400" y="495300"/>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Tiếp</a:t>
            </a:r>
            <a:r>
              <a:rPr lang="en-GB" sz="6000" dirty="0" smtClean="0">
                <a:solidFill>
                  <a:srgbClr val="FFFFFF"/>
                </a:solidFill>
                <a:latin typeface="Open Sans Bold"/>
              </a:rPr>
              <a:t> </a:t>
            </a:r>
            <a:r>
              <a:rPr lang="en-GB" sz="6000" dirty="0" err="1" smtClean="0">
                <a:solidFill>
                  <a:srgbClr val="FFFFFF"/>
                </a:solidFill>
                <a:latin typeface="Open Sans Bold"/>
              </a:rPr>
              <a:t>cận</a:t>
            </a:r>
            <a:r>
              <a:rPr lang="en-GB" sz="6000" dirty="0" smtClean="0">
                <a:solidFill>
                  <a:srgbClr val="FFFFFF"/>
                </a:solidFill>
                <a:latin typeface="Open Sans Bold"/>
              </a:rPr>
              <a:t> </a:t>
            </a:r>
            <a:r>
              <a:rPr lang="en-GB" sz="6000" dirty="0" err="1" smtClean="0">
                <a:solidFill>
                  <a:srgbClr val="FFFFFF"/>
                </a:solidFill>
                <a:latin typeface="Open Sans Bold"/>
              </a:rPr>
              <a:t>phẫu</a:t>
            </a:r>
            <a:r>
              <a:rPr lang="en-GB" sz="6000" dirty="0" smtClean="0">
                <a:solidFill>
                  <a:srgbClr val="FFFFFF"/>
                </a:solidFill>
                <a:latin typeface="Open Sans Bold"/>
              </a:rPr>
              <a:t> </a:t>
            </a:r>
            <a:r>
              <a:rPr lang="en-GB" sz="6000" dirty="0" err="1" smtClean="0">
                <a:solidFill>
                  <a:srgbClr val="FFFFFF"/>
                </a:solidFill>
                <a:latin typeface="Open Sans Bold"/>
              </a:rPr>
              <a:t>thuật</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a:t>
            </a:r>
            <a:r>
              <a:rPr lang="en-GB" sz="6000" dirty="0" err="1" smtClean="0">
                <a:solidFill>
                  <a:srgbClr val="FFFFFF"/>
                </a:solidFill>
                <a:latin typeface="Open Sans Bold"/>
              </a:rPr>
              <a:t>vị</a:t>
            </a:r>
            <a:r>
              <a:rPr lang="en-GB" sz="6000" dirty="0" smtClean="0">
                <a:solidFill>
                  <a:srgbClr val="FFFFFF"/>
                </a:solidFill>
                <a:latin typeface="Open Sans Bold"/>
              </a:rPr>
              <a:t> </a:t>
            </a:r>
            <a:r>
              <a:rPr lang="en-GB" sz="6000" dirty="0" err="1" smtClean="0">
                <a:solidFill>
                  <a:srgbClr val="FFFFFF"/>
                </a:solidFill>
                <a:latin typeface="Open Sans Bold"/>
              </a:rPr>
              <a:t>trí</a:t>
            </a:r>
            <a:r>
              <a:rPr lang="en-GB" sz="6000" dirty="0" smtClean="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endParaRPr lang="en-US" sz="6000" dirty="0">
              <a:solidFill>
                <a:srgbClr val="FFFFFF"/>
              </a:solidFill>
              <a:latin typeface="Open Sans Bold"/>
            </a:endParaRPr>
          </a:p>
        </p:txBody>
      </p:sp>
    </p:spTree>
    <p:extLst>
      <p:ext uri="{BB962C8B-B14F-4D97-AF65-F5344CB8AC3E}">
        <p14:creationId xmlns:p14="http://schemas.microsoft.com/office/powerpoint/2010/main" val="1648677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Điều</a:t>
            </a:r>
            <a:r>
              <a:rPr lang="en-US" b="1" dirty="0"/>
              <a:t> </a:t>
            </a:r>
            <a:r>
              <a:rPr lang="en-US" b="1" dirty="0" err="1"/>
              <a:t>trị</a:t>
            </a:r>
            <a:r>
              <a:rPr lang="en-US" b="1" dirty="0"/>
              <a:t> </a:t>
            </a:r>
            <a:r>
              <a:rPr lang="en-US" b="1" dirty="0" err="1"/>
              <a:t>rò</a:t>
            </a:r>
            <a:r>
              <a:rPr lang="en-US" b="1" dirty="0"/>
              <a:t> </a:t>
            </a:r>
            <a:r>
              <a:rPr lang="en-US" b="1" dirty="0" err="1"/>
              <a:t>hậu</a:t>
            </a:r>
            <a:r>
              <a:rPr lang="en-US" b="1" dirty="0"/>
              <a:t> </a:t>
            </a:r>
            <a:r>
              <a:rPr lang="en-US" b="1" dirty="0" err="1"/>
              <a:t>môn</a:t>
            </a:r>
            <a:r>
              <a:rPr lang="en-US" b="1" dirty="0"/>
              <a:t>.</a:t>
            </a:r>
            <a:endParaRPr lang="en-US" dirty="0"/>
          </a:p>
        </p:txBody>
      </p:sp>
      <p:sp>
        <p:nvSpPr>
          <p:cNvPr id="3" name="Content Placeholder 2"/>
          <p:cNvSpPr>
            <a:spLocks noGrp="1"/>
          </p:cNvSpPr>
          <p:nvPr>
            <p:ph idx="1"/>
          </p:nvPr>
        </p:nvSpPr>
        <p:spPr/>
        <p:txBody>
          <a:bodyPr/>
          <a:lstStyle/>
          <a:p>
            <a:r>
              <a:rPr lang="en-US" sz="4000" b="1" dirty="0" err="1" smtClean="0"/>
              <a:t>Một</a:t>
            </a:r>
            <a:r>
              <a:rPr lang="en-US" sz="4000" b="1" dirty="0" smtClean="0"/>
              <a:t> </a:t>
            </a:r>
            <a:r>
              <a:rPr lang="en-US" sz="4000" b="1" dirty="0" err="1" smtClean="0"/>
              <a:t>số</a:t>
            </a:r>
            <a:r>
              <a:rPr lang="en-US" sz="4000" b="1" dirty="0" smtClean="0"/>
              <a:t> </a:t>
            </a:r>
            <a:r>
              <a:rPr lang="en-US" sz="4000" b="1" dirty="0" err="1" smtClean="0"/>
              <a:t>phương</a:t>
            </a:r>
            <a:r>
              <a:rPr lang="en-US" sz="4000" b="1" dirty="0" smtClean="0"/>
              <a:t> </a:t>
            </a:r>
            <a:r>
              <a:rPr lang="en-US" sz="4000" b="1" dirty="0" err="1" smtClean="0"/>
              <a:t>pháp</a:t>
            </a:r>
            <a:r>
              <a:rPr lang="en-US" sz="4000" b="1" dirty="0" smtClean="0"/>
              <a:t> </a:t>
            </a:r>
            <a:r>
              <a:rPr lang="en-US" sz="4000" b="1" dirty="0" err="1" smtClean="0"/>
              <a:t>điều</a:t>
            </a:r>
            <a:r>
              <a:rPr lang="en-US" sz="4000" b="1" dirty="0" smtClean="0"/>
              <a:t> </a:t>
            </a:r>
            <a:r>
              <a:rPr lang="en-US" sz="4000" b="1" dirty="0" err="1" smtClean="0"/>
              <a:t>trị</a:t>
            </a:r>
            <a:r>
              <a:rPr lang="en-US" sz="4000" b="1" dirty="0" smtClean="0"/>
              <a:t> </a:t>
            </a:r>
            <a:r>
              <a:rPr lang="en-US" sz="4000" b="1" dirty="0" err="1" smtClean="0"/>
              <a:t>rò</a:t>
            </a:r>
            <a:r>
              <a:rPr lang="en-US" sz="4000" b="1" dirty="0" smtClean="0"/>
              <a:t> </a:t>
            </a:r>
            <a:r>
              <a:rPr lang="en-US" sz="4000" b="1" dirty="0" err="1" smtClean="0"/>
              <a:t>hậu</a:t>
            </a:r>
            <a:r>
              <a:rPr lang="en-US" sz="4000" b="1" dirty="0" smtClean="0"/>
              <a:t> </a:t>
            </a:r>
            <a:r>
              <a:rPr lang="en-US" sz="4000" b="1" dirty="0" err="1" smtClean="0"/>
              <a:t>môn</a:t>
            </a:r>
            <a:r>
              <a:rPr lang="en-US" sz="4000" b="1" dirty="0" smtClean="0"/>
              <a:t>.</a:t>
            </a:r>
            <a:r>
              <a:rPr lang="en-US" dirty="0" smtClean="0"/>
              <a:t/>
            </a:r>
            <a:br>
              <a:rPr lang="en-US" dirty="0" smtClean="0"/>
            </a:br>
            <a:r>
              <a:rPr lang="en-US" dirty="0" smtClean="0"/>
              <a:t>+ </a:t>
            </a:r>
            <a:r>
              <a:rPr lang="en-US" dirty="0" err="1" smtClean="0"/>
              <a:t>Mở</a:t>
            </a:r>
            <a:r>
              <a:rPr lang="en-US" dirty="0" smtClean="0"/>
              <a:t> </a:t>
            </a:r>
            <a:r>
              <a:rPr lang="en-US" dirty="0" err="1" smtClean="0"/>
              <a:t>đường</a:t>
            </a:r>
            <a:r>
              <a:rPr lang="en-US" dirty="0" smtClean="0"/>
              <a:t> </a:t>
            </a:r>
            <a:r>
              <a:rPr lang="en-US" dirty="0" err="1" smtClean="0"/>
              <a:t>rò</a:t>
            </a:r>
            <a:r>
              <a:rPr lang="en-US" dirty="0" smtClean="0"/>
              <a:t>.</a:t>
            </a:r>
            <a:br>
              <a:rPr lang="en-US" dirty="0" smtClean="0"/>
            </a:br>
            <a:r>
              <a:rPr lang="en-US" dirty="0" smtClean="0"/>
              <a:t>+ </a:t>
            </a:r>
            <a:r>
              <a:rPr lang="en-US" dirty="0" err="1" smtClean="0"/>
              <a:t>Cắt</a:t>
            </a:r>
            <a:r>
              <a:rPr lang="en-US" dirty="0" smtClean="0"/>
              <a:t> </a:t>
            </a:r>
            <a:r>
              <a:rPr lang="en-US" dirty="0" err="1" smtClean="0"/>
              <a:t>đường</a:t>
            </a:r>
            <a:r>
              <a:rPr lang="en-US" dirty="0" smtClean="0"/>
              <a:t> </a:t>
            </a:r>
            <a:r>
              <a:rPr lang="en-US" dirty="0" err="1" smtClean="0"/>
              <a:t>rò</a:t>
            </a:r>
            <a:r>
              <a:rPr lang="en-US" dirty="0" smtClean="0"/>
              <a:t>.</a:t>
            </a:r>
            <a:br>
              <a:rPr lang="en-US" dirty="0" smtClean="0"/>
            </a:br>
            <a:r>
              <a:rPr lang="en-US" dirty="0" smtClean="0"/>
              <a:t>+ </a:t>
            </a:r>
            <a:r>
              <a:rPr lang="en-US" dirty="0" err="1" smtClean="0"/>
              <a:t>Cột</a:t>
            </a:r>
            <a:r>
              <a:rPr lang="en-US" dirty="0" smtClean="0"/>
              <a:t> </a:t>
            </a:r>
            <a:r>
              <a:rPr lang="en-US" dirty="0" err="1" smtClean="0"/>
              <a:t>dây</a:t>
            </a:r>
            <a:r>
              <a:rPr lang="en-US" dirty="0" smtClean="0"/>
              <a:t> </a:t>
            </a:r>
            <a:r>
              <a:rPr lang="en-US" dirty="0" err="1" smtClean="0"/>
              <a:t>thun</a:t>
            </a:r>
            <a:r>
              <a:rPr lang="en-US" dirty="0" smtClean="0"/>
              <a:t>.</a:t>
            </a:r>
            <a:br>
              <a:rPr lang="en-US" dirty="0" smtClean="0"/>
            </a:br>
            <a:r>
              <a:rPr lang="en-US" dirty="0" smtClean="0"/>
              <a:t>+ </a:t>
            </a:r>
            <a:r>
              <a:rPr lang="en-US" dirty="0" err="1" smtClean="0"/>
              <a:t>Chuyển</a:t>
            </a:r>
            <a:r>
              <a:rPr lang="en-US" dirty="0" smtClean="0"/>
              <a:t> </a:t>
            </a:r>
            <a:r>
              <a:rPr lang="en-US" dirty="0" err="1" smtClean="0"/>
              <a:t>vạt</a:t>
            </a:r>
            <a:r>
              <a:rPr lang="en-US" dirty="0" smtClean="0"/>
              <a:t> </a:t>
            </a:r>
            <a:r>
              <a:rPr lang="en-US" dirty="0" err="1" smtClean="0"/>
              <a:t>niêm</a:t>
            </a:r>
            <a:r>
              <a:rPr lang="en-US" dirty="0" smtClean="0"/>
              <a:t> </a:t>
            </a:r>
            <a:r>
              <a:rPr lang="en-US" dirty="0" err="1" smtClean="0"/>
              <a:t>mạc</a:t>
            </a:r>
            <a:r>
              <a:rPr lang="en-US" dirty="0" smtClean="0"/>
              <a:t> </a:t>
            </a:r>
            <a:r>
              <a:rPr lang="en-US" dirty="0" err="1" smtClean="0"/>
              <a:t>trực</a:t>
            </a:r>
            <a:r>
              <a:rPr lang="en-US" dirty="0" smtClean="0"/>
              <a:t> </a:t>
            </a:r>
            <a:r>
              <a:rPr lang="en-US" dirty="0" err="1" smtClean="0"/>
              <a:t>tràng</a:t>
            </a:r>
            <a:r>
              <a:rPr lang="en-US" dirty="0" smtClean="0"/>
              <a:t>.</a:t>
            </a:r>
            <a:br>
              <a:rPr lang="en-US" dirty="0" smtClean="0"/>
            </a:br>
            <a:r>
              <a:rPr lang="en-US" dirty="0" smtClean="0"/>
              <a:t>+ </a:t>
            </a:r>
            <a:r>
              <a:rPr lang="en-US" dirty="0" err="1" smtClean="0"/>
              <a:t>Cắt</a:t>
            </a:r>
            <a:r>
              <a:rPr lang="en-US" dirty="0" smtClean="0"/>
              <a:t> </a:t>
            </a:r>
            <a:r>
              <a:rPr lang="en-US" dirty="0" err="1" smtClean="0"/>
              <a:t>đường</a:t>
            </a:r>
            <a:r>
              <a:rPr lang="en-US" dirty="0" smtClean="0"/>
              <a:t> </a:t>
            </a:r>
            <a:r>
              <a:rPr lang="en-US" dirty="0" err="1" smtClean="0"/>
              <a:t>rò</a:t>
            </a:r>
            <a:r>
              <a:rPr lang="en-US" dirty="0" smtClean="0"/>
              <a:t> </a:t>
            </a:r>
            <a:r>
              <a:rPr lang="en-US" dirty="0" err="1" smtClean="0"/>
              <a:t>gian</a:t>
            </a:r>
            <a:r>
              <a:rPr lang="en-US" dirty="0" smtClean="0"/>
              <a:t> </a:t>
            </a:r>
            <a:r>
              <a:rPr lang="en-US" dirty="0" err="1" smtClean="0"/>
              <a:t>cơ</a:t>
            </a:r>
            <a:r>
              <a:rPr lang="en-US" dirty="0" smtClean="0"/>
              <a:t> </a:t>
            </a:r>
            <a:r>
              <a:rPr lang="en-US" dirty="0" err="1" smtClean="0"/>
              <a:t>thắt</a:t>
            </a:r>
            <a:r>
              <a:rPr lang="en-US" dirty="0" smtClean="0"/>
              <a:t>.</a:t>
            </a:r>
          </a:p>
        </p:txBody>
      </p:sp>
      <p:sp>
        <p:nvSpPr>
          <p:cNvPr id="4" name="AutoShape 2" descr="Techniques to alter the mechanism of seton action. a Multiple seton... |  Download High-Quality Scientific Diagram"/>
          <p:cNvSpPr>
            <a:spLocks noChangeAspect="1" noChangeArrowheads="1"/>
          </p:cNvSpPr>
          <p:nvPr/>
        </p:nvSpPr>
        <p:spPr bwMode="auto">
          <a:xfrm>
            <a:off x="155574" y="-144463"/>
            <a:ext cx="9902825" cy="99028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3954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Điều</a:t>
            </a:r>
            <a:r>
              <a:rPr lang="en-US" b="1" dirty="0"/>
              <a:t> </a:t>
            </a:r>
            <a:r>
              <a:rPr lang="en-US" b="1" dirty="0" err="1"/>
              <a:t>trị</a:t>
            </a:r>
            <a:r>
              <a:rPr lang="en-US" b="1" dirty="0"/>
              <a:t> </a:t>
            </a:r>
            <a:r>
              <a:rPr lang="en-US" b="1" dirty="0" err="1"/>
              <a:t>rò</a:t>
            </a:r>
            <a:r>
              <a:rPr lang="en-US" b="1" dirty="0"/>
              <a:t> </a:t>
            </a:r>
            <a:r>
              <a:rPr lang="en-US" b="1" dirty="0" err="1"/>
              <a:t>hậu</a:t>
            </a:r>
            <a:r>
              <a:rPr lang="en-US" b="1" dirty="0"/>
              <a:t> </a:t>
            </a:r>
            <a:r>
              <a:rPr lang="en-US" b="1" dirty="0" err="1"/>
              <a:t>môn</a:t>
            </a:r>
            <a:r>
              <a:rPr lang="en-US" b="1" dirty="0"/>
              <a:t>.</a:t>
            </a:r>
            <a:endParaRPr lang="en-US" dirty="0"/>
          </a:p>
        </p:txBody>
      </p:sp>
      <p:sp>
        <p:nvSpPr>
          <p:cNvPr id="3" name="Content Placeholder 2"/>
          <p:cNvSpPr>
            <a:spLocks noGrp="1"/>
          </p:cNvSpPr>
          <p:nvPr>
            <p:ph idx="1"/>
          </p:nvPr>
        </p:nvSpPr>
        <p:spPr/>
        <p:txBody>
          <a:bodyPr>
            <a:normAutofit/>
          </a:bodyPr>
          <a:lstStyle/>
          <a:p>
            <a:r>
              <a:rPr lang="en-US" sz="3600" b="1" dirty="0" err="1" smtClean="0"/>
              <a:t>Mở</a:t>
            </a:r>
            <a:r>
              <a:rPr lang="en-US" sz="3600" b="1" dirty="0" smtClean="0"/>
              <a:t> </a:t>
            </a:r>
            <a:r>
              <a:rPr lang="en-US" sz="3600" b="1" dirty="0" err="1" smtClean="0"/>
              <a:t>đường</a:t>
            </a:r>
            <a:r>
              <a:rPr lang="en-US" sz="3600" b="1" dirty="0" smtClean="0"/>
              <a:t> </a:t>
            </a:r>
            <a:r>
              <a:rPr lang="en-US" sz="3600" b="1" dirty="0" err="1" smtClean="0"/>
              <a:t>rò</a:t>
            </a:r>
            <a:r>
              <a:rPr lang="en-US" sz="3600" b="1" dirty="0" smtClean="0"/>
              <a:t>.</a:t>
            </a:r>
          </a:p>
          <a:p>
            <a:r>
              <a:rPr lang="en-US" sz="3600" b="1" dirty="0" err="1" smtClean="0"/>
              <a:t>Phương</a:t>
            </a:r>
            <a:r>
              <a:rPr lang="en-US" sz="3600" b="1" dirty="0" smtClean="0"/>
              <a:t> </a:t>
            </a:r>
            <a:r>
              <a:rPr lang="en-US" sz="3600" b="1" dirty="0" err="1" smtClean="0"/>
              <a:t>pháp</a:t>
            </a:r>
            <a:r>
              <a:rPr lang="en-US" sz="3600" b="1" dirty="0" smtClean="0"/>
              <a:t> </a:t>
            </a:r>
            <a:r>
              <a:rPr lang="en-US" sz="3600" b="1" dirty="0" err="1" smtClean="0"/>
              <a:t>áp</a:t>
            </a:r>
            <a:r>
              <a:rPr lang="en-US" sz="3600" b="1" dirty="0" smtClean="0"/>
              <a:t> </a:t>
            </a:r>
            <a:r>
              <a:rPr lang="en-US" sz="3600" b="1" dirty="0" err="1" smtClean="0"/>
              <a:t>dụng</a:t>
            </a:r>
            <a:r>
              <a:rPr lang="en-US" sz="3600" b="1" dirty="0" smtClean="0"/>
              <a:t> </a:t>
            </a:r>
            <a:r>
              <a:rPr lang="en-US" sz="3600" b="1" dirty="0" err="1" smtClean="0"/>
              <a:t>tốt</a:t>
            </a:r>
            <a:r>
              <a:rPr lang="en-US" sz="3600" b="1" dirty="0" smtClean="0"/>
              <a:t> </a:t>
            </a:r>
            <a:r>
              <a:rPr lang="en-US" sz="3600" b="1" dirty="0" err="1" smtClean="0"/>
              <a:t>cho</a:t>
            </a:r>
            <a:r>
              <a:rPr lang="en-US" sz="3600" b="1" dirty="0" smtClean="0"/>
              <a:t/>
            </a:r>
            <a:br>
              <a:rPr lang="en-US" sz="3600" b="1" dirty="0" smtClean="0"/>
            </a:br>
            <a:r>
              <a:rPr lang="en-US" sz="3600" b="1" dirty="0" smtClean="0"/>
              <a:t> </a:t>
            </a:r>
            <a:r>
              <a:rPr lang="en-US" sz="3600" b="1" dirty="0" err="1" smtClean="0"/>
              <a:t>loại</a:t>
            </a:r>
            <a:r>
              <a:rPr lang="en-US" sz="3600" b="1" dirty="0" smtClean="0"/>
              <a:t> </a:t>
            </a:r>
            <a:r>
              <a:rPr lang="en-US" sz="3600" b="1" dirty="0" err="1" smtClean="0"/>
              <a:t>rò</a:t>
            </a:r>
            <a:r>
              <a:rPr lang="en-US" sz="3600" b="1" dirty="0" smtClean="0"/>
              <a:t> </a:t>
            </a:r>
            <a:r>
              <a:rPr lang="en-US" sz="3600" b="1" dirty="0" err="1" smtClean="0"/>
              <a:t>gian</a:t>
            </a:r>
            <a:r>
              <a:rPr lang="en-US" sz="3600" b="1" dirty="0" smtClean="0"/>
              <a:t> </a:t>
            </a:r>
            <a:r>
              <a:rPr lang="en-US" sz="3600" b="1" dirty="0" err="1" smtClean="0"/>
              <a:t>cơ</a:t>
            </a:r>
            <a:r>
              <a:rPr lang="en-US" sz="3600" b="1" dirty="0" smtClean="0"/>
              <a:t> </a:t>
            </a:r>
            <a:r>
              <a:rPr lang="en-US" sz="3600" b="1" dirty="0" err="1" smtClean="0"/>
              <a:t>thắt</a:t>
            </a:r>
            <a:r>
              <a:rPr lang="en-US" sz="3600" b="1" dirty="0" smtClean="0"/>
              <a:t> </a:t>
            </a:r>
            <a:r>
              <a:rPr lang="en-US" sz="3600" b="1" dirty="0" err="1" smtClean="0"/>
              <a:t>và</a:t>
            </a:r>
            <a:r>
              <a:rPr lang="en-US" sz="3600" b="1" dirty="0" smtClean="0"/>
              <a:t> </a:t>
            </a:r>
            <a:r>
              <a:rPr lang="en-US" sz="3600" b="1" dirty="0" err="1" smtClean="0"/>
              <a:t>xuyên</a:t>
            </a:r>
            <a:r>
              <a:rPr lang="en-US" sz="3600" b="1" dirty="0" smtClean="0"/>
              <a:t> </a:t>
            </a:r>
            <a:br>
              <a:rPr lang="en-US" sz="3600" b="1" dirty="0" smtClean="0"/>
            </a:br>
            <a:r>
              <a:rPr lang="en-US" sz="3600" b="1" dirty="0" err="1" smtClean="0"/>
              <a:t>cơ</a:t>
            </a:r>
            <a:r>
              <a:rPr lang="en-US" sz="3600" b="1" dirty="0" smtClean="0"/>
              <a:t> </a:t>
            </a:r>
            <a:r>
              <a:rPr lang="en-US" sz="3600" b="1" dirty="0" err="1" smtClean="0"/>
              <a:t>thắt</a:t>
            </a:r>
            <a:r>
              <a:rPr lang="en-US" sz="3600" b="1" dirty="0"/>
              <a:t> </a:t>
            </a:r>
            <a:r>
              <a:rPr lang="en-US" sz="3600" b="1" dirty="0" err="1" smtClean="0"/>
              <a:t>thấp</a:t>
            </a:r>
            <a:r>
              <a:rPr lang="en-US" sz="3600" b="1" dirty="0" smtClean="0"/>
              <a:t>.</a:t>
            </a:r>
          </a:p>
          <a:p>
            <a:r>
              <a:rPr lang="en-US" sz="3600" b="1" dirty="0" err="1" smtClean="0"/>
              <a:t>Đường</a:t>
            </a:r>
            <a:r>
              <a:rPr lang="en-US" sz="3600" b="1" dirty="0" smtClean="0"/>
              <a:t> </a:t>
            </a:r>
            <a:r>
              <a:rPr lang="en-US" sz="3600" b="1" dirty="0" err="1" smtClean="0"/>
              <a:t>rò</a:t>
            </a:r>
            <a:r>
              <a:rPr lang="en-US" sz="3600" b="1" dirty="0" smtClean="0"/>
              <a:t> </a:t>
            </a:r>
            <a:r>
              <a:rPr lang="en-US" sz="3600" b="1" dirty="0" err="1" smtClean="0"/>
              <a:t>trên</a:t>
            </a:r>
            <a:r>
              <a:rPr lang="en-US" sz="3600" b="1" dirty="0" smtClean="0"/>
              <a:t> </a:t>
            </a:r>
            <a:r>
              <a:rPr lang="en-US" sz="3600" b="1" dirty="0" err="1" smtClean="0"/>
              <a:t>xuyên</a:t>
            </a:r>
            <a:r>
              <a:rPr lang="en-US" sz="3600" b="1" dirty="0" smtClean="0"/>
              <a:t> </a:t>
            </a:r>
            <a:r>
              <a:rPr lang="en-US" sz="3600" b="1" dirty="0" err="1" smtClean="0"/>
              <a:t>cơ</a:t>
            </a:r>
            <a:r>
              <a:rPr lang="en-US" sz="3600" b="1" dirty="0" smtClean="0"/>
              <a:t> </a:t>
            </a:r>
            <a:r>
              <a:rPr lang="en-US" sz="3600" b="1" dirty="0" err="1" smtClean="0"/>
              <a:t>thắt</a:t>
            </a:r>
            <a:r>
              <a:rPr lang="en-US" sz="3600" b="1" dirty="0" smtClean="0"/>
              <a:t/>
            </a:r>
            <a:br>
              <a:rPr lang="en-US" sz="3600" b="1" dirty="0" smtClean="0"/>
            </a:br>
            <a:r>
              <a:rPr lang="en-US" sz="3600" b="1" dirty="0" err="1" smtClean="0"/>
              <a:t>cao</a:t>
            </a:r>
            <a:r>
              <a:rPr lang="en-US" sz="3600" b="1" dirty="0" smtClean="0"/>
              <a:t>, </a:t>
            </a:r>
            <a:r>
              <a:rPr lang="en-US" sz="3600" b="1" dirty="0" err="1" smtClean="0"/>
              <a:t>đường</a:t>
            </a:r>
            <a:r>
              <a:rPr lang="en-US" sz="3600" b="1" dirty="0" smtClean="0"/>
              <a:t> </a:t>
            </a:r>
            <a:r>
              <a:rPr lang="en-US" sz="3600" b="1" dirty="0" err="1" smtClean="0"/>
              <a:t>rò</a:t>
            </a:r>
            <a:r>
              <a:rPr lang="en-US" sz="3600" b="1" dirty="0" smtClean="0"/>
              <a:t> </a:t>
            </a:r>
            <a:r>
              <a:rPr lang="en-US" sz="3600" b="1" dirty="0" err="1" smtClean="0"/>
              <a:t>phía</a:t>
            </a:r>
            <a:r>
              <a:rPr lang="en-US" sz="3600" b="1" dirty="0" smtClean="0"/>
              <a:t> </a:t>
            </a:r>
            <a:r>
              <a:rPr lang="en-US" sz="3600" b="1" dirty="0" err="1" smtClean="0"/>
              <a:t>trước</a:t>
            </a:r>
            <a:r>
              <a:rPr lang="en-US" sz="3600" b="1" dirty="0"/>
              <a:t> </a:t>
            </a:r>
            <a:r>
              <a:rPr lang="en-US" sz="3600" b="1" dirty="0" smtClean="0"/>
              <a:t>ở</a:t>
            </a:r>
            <a:br>
              <a:rPr lang="en-US" sz="3600" b="1" dirty="0" smtClean="0"/>
            </a:br>
            <a:r>
              <a:rPr lang="en-US" sz="3600" b="1" dirty="0" err="1" smtClean="0"/>
              <a:t>phái</a:t>
            </a:r>
            <a:r>
              <a:rPr lang="en-US" sz="3600" b="1" dirty="0" smtClean="0"/>
              <a:t> </a:t>
            </a:r>
            <a:r>
              <a:rPr lang="en-US" sz="3600" b="1" dirty="0" err="1" smtClean="0"/>
              <a:t>nữ</a:t>
            </a:r>
            <a:r>
              <a:rPr lang="en-US" sz="3600" b="1" dirty="0" smtClean="0"/>
              <a:t> </a:t>
            </a:r>
            <a:r>
              <a:rPr lang="en-US" sz="3600" b="1" dirty="0" err="1" smtClean="0"/>
              <a:t>thì</a:t>
            </a:r>
            <a:r>
              <a:rPr lang="en-US" sz="3600" b="1" dirty="0" smtClean="0"/>
              <a:t> </a:t>
            </a:r>
            <a:r>
              <a:rPr lang="en-US" sz="3600" b="1" dirty="0" err="1" smtClean="0"/>
              <a:t>áp</a:t>
            </a:r>
            <a:r>
              <a:rPr lang="en-US" sz="3600" b="1" dirty="0" smtClean="0"/>
              <a:t> </a:t>
            </a:r>
            <a:r>
              <a:rPr lang="en-US" sz="3600" b="1" dirty="0" err="1" smtClean="0"/>
              <a:t>dụng</a:t>
            </a:r>
            <a:r>
              <a:rPr lang="en-US" sz="3600" b="1" dirty="0" smtClean="0"/>
              <a:t>.</a:t>
            </a:r>
          </a:p>
          <a:p>
            <a:endParaRPr lang="en-US" sz="3600" b="1" dirty="0"/>
          </a:p>
        </p:txBody>
      </p:sp>
      <p:pic>
        <p:nvPicPr>
          <p:cNvPr id="4" name="Picture 3"/>
          <p:cNvPicPr>
            <a:picLocks noChangeAspect="1"/>
          </p:cNvPicPr>
          <p:nvPr/>
        </p:nvPicPr>
        <p:blipFill>
          <a:blip r:embed="rId3"/>
          <a:stretch>
            <a:fillRect/>
          </a:stretch>
        </p:blipFill>
        <p:spPr>
          <a:xfrm>
            <a:off x="7010400" y="2988527"/>
            <a:ext cx="10756898" cy="5867400"/>
          </a:xfrm>
          <a:prstGeom prst="rect">
            <a:avLst/>
          </a:prstGeom>
        </p:spPr>
      </p:pic>
    </p:spTree>
    <p:extLst>
      <p:ext uri="{BB962C8B-B14F-4D97-AF65-F5344CB8AC3E}">
        <p14:creationId xmlns:p14="http://schemas.microsoft.com/office/powerpoint/2010/main" val="96831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Điều</a:t>
            </a:r>
            <a:r>
              <a:rPr lang="en-US" b="1" dirty="0"/>
              <a:t> </a:t>
            </a:r>
            <a:r>
              <a:rPr lang="en-US" b="1" dirty="0" err="1"/>
              <a:t>trị</a:t>
            </a:r>
            <a:r>
              <a:rPr lang="en-US" b="1" dirty="0"/>
              <a:t> </a:t>
            </a:r>
            <a:r>
              <a:rPr lang="en-US" b="1" dirty="0" err="1"/>
              <a:t>rò</a:t>
            </a:r>
            <a:r>
              <a:rPr lang="en-US" b="1" dirty="0"/>
              <a:t> </a:t>
            </a:r>
            <a:r>
              <a:rPr lang="en-US" b="1" dirty="0" err="1"/>
              <a:t>hậu</a:t>
            </a:r>
            <a:r>
              <a:rPr lang="en-US" b="1" dirty="0"/>
              <a:t> </a:t>
            </a:r>
            <a:r>
              <a:rPr lang="en-US" b="1" dirty="0" err="1"/>
              <a:t>môn</a:t>
            </a:r>
            <a:r>
              <a:rPr lang="en-US" b="1" dirty="0"/>
              <a:t>.</a:t>
            </a:r>
            <a:endParaRPr lang="en-US" dirty="0"/>
          </a:p>
        </p:txBody>
      </p:sp>
      <p:sp>
        <p:nvSpPr>
          <p:cNvPr id="3" name="Content Placeholder 2"/>
          <p:cNvSpPr>
            <a:spLocks noGrp="1"/>
          </p:cNvSpPr>
          <p:nvPr>
            <p:ph idx="1"/>
          </p:nvPr>
        </p:nvSpPr>
        <p:spPr/>
        <p:txBody>
          <a:bodyPr>
            <a:normAutofit/>
          </a:bodyPr>
          <a:lstStyle/>
          <a:p>
            <a:r>
              <a:rPr lang="en-US" sz="4000" b="1" dirty="0" err="1"/>
              <a:t>Cắt</a:t>
            </a:r>
            <a:r>
              <a:rPr lang="en-US" sz="4000" b="1" dirty="0"/>
              <a:t> </a:t>
            </a:r>
            <a:r>
              <a:rPr lang="en-US" sz="4000" b="1" dirty="0" err="1"/>
              <a:t>đường</a:t>
            </a:r>
            <a:r>
              <a:rPr lang="en-US" sz="4000" b="1" dirty="0"/>
              <a:t> </a:t>
            </a:r>
            <a:r>
              <a:rPr lang="en-US" sz="4000" b="1" dirty="0" err="1"/>
              <a:t>rò</a:t>
            </a:r>
            <a:r>
              <a:rPr lang="en-US" sz="4000" b="1" dirty="0" smtClean="0"/>
              <a:t>.</a:t>
            </a:r>
          </a:p>
          <a:p>
            <a:r>
              <a:rPr lang="en-US" sz="4000" b="1" dirty="0" err="1" smtClean="0"/>
              <a:t>Là</a:t>
            </a:r>
            <a:r>
              <a:rPr lang="en-US" sz="4000" b="1" dirty="0" smtClean="0"/>
              <a:t> </a:t>
            </a:r>
            <a:r>
              <a:rPr lang="en-US" sz="4000" b="1" dirty="0" err="1" smtClean="0"/>
              <a:t>kỹ</a:t>
            </a:r>
            <a:r>
              <a:rPr lang="en-US" sz="4000" b="1" dirty="0" smtClean="0"/>
              <a:t> </a:t>
            </a:r>
            <a:r>
              <a:rPr lang="en-US" sz="4000" b="1" dirty="0" err="1" smtClean="0"/>
              <a:t>thuật</a:t>
            </a:r>
            <a:r>
              <a:rPr lang="en-US" sz="4000" b="1" dirty="0" smtClean="0"/>
              <a:t> </a:t>
            </a:r>
            <a:r>
              <a:rPr lang="en-US" sz="4000" b="1" dirty="0" err="1" smtClean="0"/>
              <a:t>mổ</a:t>
            </a:r>
            <a:r>
              <a:rPr lang="en-US" sz="4000" b="1" dirty="0" smtClean="0"/>
              <a:t> </a:t>
            </a:r>
            <a:r>
              <a:rPr lang="en-US" sz="4000" b="1" dirty="0" err="1" smtClean="0"/>
              <a:t>lấp</a:t>
            </a:r>
            <a:r>
              <a:rPr lang="en-US" sz="4000" b="1" dirty="0" smtClean="0"/>
              <a:t> </a:t>
            </a:r>
            <a:r>
              <a:rPr lang="en-US" sz="4000" b="1" dirty="0" err="1" smtClean="0"/>
              <a:t>trọn</a:t>
            </a:r>
            <a:r>
              <a:rPr lang="en-US" sz="4000" b="1" dirty="0" smtClean="0"/>
              <a:t> </a:t>
            </a:r>
            <a:r>
              <a:rPr lang="en-US" sz="4000" b="1" dirty="0" err="1" smtClean="0"/>
              <a:t>mô</a:t>
            </a:r>
            <a:r>
              <a:rPr lang="en-US" sz="4000" b="1" dirty="0" smtClean="0"/>
              <a:t> </a:t>
            </a:r>
            <a:r>
              <a:rPr lang="en-US" sz="4000" b="1" dirty="0" err="1" smtClean="0"/>
              <a:t>xơ</a:t>
            </a:r>
            <a:r>
              <a:rPr lang="en-US" sz="4000" b="1" dirty="0" smtClean="0"/>
              <a:t/>
            </a:r>
            <a:br>
              <a:rPr lang="en-US" sz="4000" b="1" dirty="0" smtClean="0"/>
            </a:br>
            <a:r>
              <a:rPr lang="en-US" sz="4000" b="1" dirty="0" err="1" smtClean="0"/>
              <a:t>đường</a:t>
            </a:r>
            <a:r>
              <a:rPr lang="en-US" sz="4000" b="1" dirty="0" smtClean="0"/>
              <a:t> </a:t>
            </a:r>
            <a:r>
              <a:rPr lang="en-US" sz="4000" b="1" dirty="0" err="1" smtClean="0"/>
              <a:t>rò</a:t>
            </a:r>
            <a:r>
              <a:rPr lang="en-US" sz="4000" b="1" dirty="0" smtClean="0"/>
              <a:t>.</a:t>
            </a:r>
            <a:endParaRPr lang="en-US" sz="4000" b="1" dirty="0"/>
          </a:p>
        </p:txBody>
      </p:sp>
      <p:pic>
        <p:nvPicPr>
          <p:cNvPr id="4" name="Picture 3"/>
          <p:cNvPicPr>
            <a:picLocks noChangeAspect="1"/>
          </p:cNvPicPr>
          <p:nvPr/>
        </p:nvPicPr>
        <p:blipFill>
          <a:blip r:embed="rId2"/>
          <a:stretch>
            <a:fillRect/>
          </a:stretch>
        </p:blipFill>
        <p:spPr>
          <a:xfrm>
            <a:off x="8610600" y="2781299"/>
            <a:ext cx="8458200" cy="5967443"/>
          </a:xfrm>
          <a:prstGeom prst="rect">
            <a:avLst/>
          </a:prstGeom>
        </p:spPr>
      </p:pic>
    </p:spTree>
    <p:extLst>
      <p:ext uri="{BB962C8B-B14F-4D97-AF65-F5344CB8AC3E}">
        <p14:creationId xmlns:p14="http://schemas.microsoft.com/office/powerpoint/2010/main" val="1635302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Điều</a:t>
            </a:r>
            <a:r>
              <a:rPr lang="en-US" b="1" dirty="0"/>
              <a:t> </a:t>
            </a:r>
            <a:r>
              <a:rPr lang="en-US" b="1" dirty="0" err="1"/>
              <a:t>trị</a:t>
            </a:r>
            <a:r>
              <a:rPr lang="en-US" b="1" dirty="0"/>
              <a:t> </a:t>
            </a:r>
            <a:r>
              <a:rPr lang="en-US" b="1" dirty="0" err="1"/>
              <a:t>rò</a:t>
            </a:r>
            <a:r>
              <a:rPr lang="en-US" b="1" dirty="0"/>
              <a:t> </a:t>
            </a:r>
            <a:r>
              <a:rPr lang="en-US" b="1" dirty="0" err="1"/>
              <a:t>hậu</a:t>
            </a:r>
            <a:r>
              <a:rPr lang="en-US" b="1" dirty="0"/>
              <a:t> </a:t>
            </a:r>
            <a:r>
              <a:rPr lang="en-US" b="1" dirty="0" err="1"/>
              <a:t>môn</a:t>
            </a:r>
            <a:r>
              <a:rPr lang="en-US" b="1" dirty="0"/>
              <a:t>.</a:t>
            </a:r>
            <a:endParaRPr lang="en-US" dirty="0"/>
          </a:p>
        </p:txBody>
      </p:sp>
      <p:sp>
        <p:nvSpPr>
          <p:cNvPr id="3" name="Content Placeholder 2"/>
          <p:cNvSpPr>
            <a:spLocks noGrp="1"/>
          </p:cNvSpPr>
          <p:nvPr>
            <p:ph idx="1"/>
          </p:nvPr>
        </p:nvSpPr>
        <p:spPr/>
        <p:txBody>
          <a:bodyPr/>
          <a:lstStyle/>
          <a:p>
            <a:r>
              <a:rPr lang="en-US" dirty="0" err="1"/>
              <a:t>Cột</a:t>
            </a:r>
            <a:r>
              <a:rPr lang="en-US" dirty="0"/>
              <a:t> </a:t>
            </a:r>
            <a:r>
              <a:rPr lang="en-US" dirty="0" err="1"/>
              <a:t>dây</a:t>
            </a:r>
            <a:r>
              <a:rPr lang="en-US" dirty="0"/>
              <a:t> </a:t>
            </a:r>
            <a:r>
              <a:rPr lang="en-US" dirty="0" err="1" smtClean="0"/>
              <a:t>thun</a:t>
            </a:r>
            <a:endParaRPr lang="en-US" dirty="0" smtClean="0"/>
          </a:p>
          <a:p>
            <a:r>
              <a:rPr lang="en-US" dirty="0" err="1" smtClean="0"/>
              <a:t>Việc</a:t>
            </a:r>
            <a:r>
              <a:rPr lang="en-US" dirty="0" smtClean="0"/>
              <a:t> </a:t>
            </a:r>
            <a:r>
              <a:rPr lang="en-US" dirty="0" err="1" smtClean="0"/>
              <a:t>cột</a:t>
            </a:r>
            <a:r>
              <a:rPr lang="en-US" dirty="0" smtClean="0"/>
              <a:t> </a:t>
            </a:r>
            <a:r>
              <a:rPr lang="en-US" dirty="0" err="1" smtClean="0"/>
              <a:t>dây</a:t>
            </a:r>
            <a:r>
              <a:rPr lang="en-US" dirty="0" smtClean="0"/>
              <a:t> </a:t>
            </a:r>
            <a:r>
              <a:rPr lang="en-US" dirty="0" err="1" smtClean="0"/>
              <a:t>thun</a:t>
            </a:r>
            <a:r>
              <a:rPr lang="en-US" dirty="0" smtClean="0"/>
              <a:t> </a:t>
            </a:r>
            <a:r>
              <a:rPr lang="en-US" dirty="0" err="1" smtClean="0"/>
              <a:t>có</a:t>
            </a:r>
            <a:r>
              <a:rPr lang="en-US" dirty="0" smtClean="0"/>
              <a:t> 3 </a:t>
            </a:r>
            <a:r>
              <a:rPr lang="en-US" dirty="0" err="1" smtClean="0"/>
              <a:t>tác</a:t>
            </a:r>
            <a:r>
              <a:rPr lang="en-US" dirty="0" smtClean="0"/>
              <a:t> </a:t>
            </a:r>
            <a:r>
              <a:rPr lang="en-US" dirty="0" err="1" smtClean="0"/>
              <a:t>dụng</a:t>
            </a:r>
            <a:r>
              <a:rPr lang="en-US" dirty="0" smtClean="0"/>
              <a:t>.</a:t>
            </a:r>
          </a:p>
          <a:p>
            <a:r>
              <a:rPr lang="en-US" dirty="0" err="1" smtClean="0"/>
              <a:t>Bảo</a:t>
            </a:r>
            <a:r>
              <a:rPr lang="en-US" dirty="0" smtClean="0"/>
              <a:t> </a:t>
            </a:r>
            <a:r>
              <a:rPr lang="en-US" dirty="0" err="1" smtClean="0"/>
              <a:t>vệ</a:t>
            </a:r>
            <a:r>
              <a:rPr lang="en-US" dirty="0" smtClean="0"/>
              <a:t> </a:t>
            </a:r>
            <a:r>
              <a:rPr lang="en-US" dirty="0" err="1" smtClean="0"/>
              <a:t>sự</a:t>
            </a:r>
            <a:r>
              <a:rPr lang="en-US" dirty="0" smtClean="0"/>
              <a:t> </a:t>
            </a:r>
            <a:r>
              <a:rPr lang="en-US" dirty="0" err="1" smtClean="0"/>
              <a:t>toàn</a:t>
            </a:r>
            <a:r>
              <a:rPr lang="en-US" dirty="0" smtClean="0"/>
              <a:t> </a:t>
            </a:r>
            <a:r>
              <a:rPr lang="en-US" dirty="0" err="1" smtClean="0"/>
              <a:t>vẹn</a:t>
            </a:r>
            <a:r>
              <a:rPr lang="en-US" dirty="0" smtClean="0"/>
              <a:t> </a:t>
            </a:r>
            <a:r>
              <a:rPr lang="en-US" dirty="0" err="1" smtClean="0"/>
              <a:t>cơ</a:t>
            </a:r>
            <a:r>
              <a:rPr lang="en-US" dirty="0" smtClean="0"/>
              <a:t> </a:t>
            </a:r>
            <a:r>
              <a:rPr lang="en-US" dirty="0" err="1" smtClean="0"/>
              <a:t>vòng</a:t>
            </a:r>
            <a:r>
              <a:rPr lang="en-US" dirty="0" smtClean="0"/>
              <a:t> </a:t>
            </a:r>
            <a:r>
              <a:rPr lang="en-US" dirty="0" err="1" smtClean="0"/>
              <a:t>ngoài</a:t>
            </a:r>
            <a:r>
              <a:rPr lang="en-US" dirty="0" smtClean="0"/>
              <a:t>.</a:t>
            </a:r>
          </a:p>
          <a:p>
            <a:r>
              <a:rPr lang="en-US" dirty="0" err="1" smtClean="0"/>
              <a:t>Dẫn</a:t>
            </a:r>
            <a:r>
              <a:rPr lang="en-US" dirty="0" smtClean="0"/>
              <a:t> </a:t>
            </a:r>
            <a:r>
              <a:rPr lang="en-US" dirty="0" err="1" smtClean="0"/>
              <a:t>lưu</a:t>
            </a:r>
            <a:r>
              <a:rPr lang="en-US" dirty="0" smtClean="0"/>
              <a:t> ổ </a:t>
            </a:r>
            <a:r>
              <a:rPr lang="en-US" dirty="0" err="1" smtClean="0"/>
              <a:t>nhiễm</a:t>
            </a:r>
            <a:r>
              <a:rPr lang="en-US" dirty="0" smtClean="0"/>
              <a:t> </a:t>
            </a:r>
            <a:r>
              <a:rPr lang="en-US" dirty="0" err="1" smtClean="0"/>
              <a:t>trùng</a:t>
            </a:r>
            <a:r>
              <a:rPr lang="en-US" dirty="0" smtClean="0"/>
              <a:t> </a:t>
            </a:r>
            <a:r>
              <a:rPr lang="en-US" dirty="0" err="1" smtClean="0"/>
              <a:t>và</a:t>
            </a:r>
            <a:r>
              <a:rPr lang="en-US" dirty="0" smtClean="0"/>
              <a:t> </a:t>
            </a:r>
            <a:r>
              <a:rPr lang="en-US" dirty="0" err="1" smtClean="0"/>
              <a:t>làm</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tình</a:t>
            </a:r>
            <a:r>
              <a:rPr lang="en-US" dirty="0" smtClean="0"/>
              <a:t> </a:t>
            </a:r>
            <a:r>
              <a:rPr lang="en-US" dirty="0" err="1" smtClean="0"/>
              <a:t>trạng</a:t>
            </a:r>
            <a:r>
              <a:rPr lang="en-US" dirty="0" smtClean="0"/>
              <a:t> NT </a:t>
            </a:r>
            <a:r>
              <a:rPr lang="en-US" dirty="0" err="1" smtClean="0"/>
              <a:t>cấp</a:t>
            </a:r>
            <a:r>
              <a:rPr lang="en-US" dirty="0" smtClean="0"/>
              <a:t> </a:t>
            </a:r>
            <a:r>
              <a:rPr lang="en-US" dirty="0" err="1" smtClean="0"/>
              <a:t>tính</a:t>
            </a:r>
            <a:endParaRPr lang="en-US" dirty="0" smtClean="0"/>
          </a:p>
          <a:p>
            <a:r>
              <a:rPr lang="en-US" dirty="0" err="1" smtClean="0"/>
              <a:t>Như</a:t>
            </a:r>
            <a:r>
              <a:rPr lang="en-US" dirty="0" smtClean="0"/>
              <a:t> </a:t>
            </a:r>
            <a:r>
              <a:rPr lang="en-US" dirty="0" err="1" smtClean="0"/>
              <a:t>là</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mở</a:t>
            </a:r>
            <a:r>
              <a:rPr lang="en-US" dirty="0" smtClean="0"/>
              <a:t> </a:t>
            </a:r>
            <a:r>
              <a:rPr lang="en-US" dirty="0" err="1" smtClean="0"/>
              <a:t>rộng</a:t>
            </a:r>
            <a:r>
              <a:rPr lang="en-US" dirty="0" smtClean="0"/>
              <a:t> </a:t>
            </a:r>
            <a:r>
              <a:rPr lang="en-US" dirty="0" err="1" smtClean="0"/>
              <a:t>đường</a:t>
            </a:r>
            <a:r>
              <a:rPr lang="en-US" dirty="0" smtClean="0"/>
              <a:t> </a:t>
            </a:r>
            <a:r>
              <a:rPr lang="en-US" dirty="0" err="1" smtClean="0"/>
              <a:t>rò</a:t>
            </a:r>
            <a:r>
              <a:rPr lang="en-US" dirty="0" smtClean="0"/>
              <a:t> </a:t>
            </a:r>
            <a:r>
              <a:rPr lang="en-US" dirty="0" err="1" smtClean="0"/>
              <a:t>nhưng</a:t>
            </a:r>
            <a:r>
              <a:rPr lang="en-US" dirty="0" smtClean="0"/>
              <a:t> </a:t>
            </a:r>
            <a:r>
              <a:rPr lang="en-US" dirty="0" err="1" smtClean="0"/>
              <a:t>giảm</a:t>
            </a:r>
            <a:r>
              <a:rPr lang="en-US" dirty="0" smtClean="0"/>
              <a:t> </a:t>
            </a:r>
            <a:r>
              <a:rPr lang="en-US" dirty="0" err="1" smtClean="0"/>
              <a:t>bớt</a:t>
            </a:r>
            <a:r>
              <a:rPr lang="en-US" dirty="0" smtClean="0"/>
              <a:t> </a:t>
            </a:r>
            <a:r>
              <a:rPr lang="en-US" dirty="0" err="1" smtClean="0"/>
              <a:t>hậu</a:t>
            </a:r>
            <a:r>
              <a:rPr lang="en-US" dirty="0" smtClean="0"/>
              <a:t> </a:t>
            </a:r>
            <a:r>
              <a:rPr lang="en-US" dirty="0" err="1" smtClean="0"/>
              <a:t>quả</a:t>
            </a:r>
            <a:r>
              <a:rPr lang="en-US" dirty="0" smtClean="0"/>
              <a:t> </a:t>
            </a:r>
            <a:r>
              <a:rPr lang="en-US" dirty="0" err="1" smtClean="0"/>
              <a:t>của</a:t>
            </a:r>
            <a:r>
              <a:rPr lang="en-US" dirty="0" smtClean="0"/>
              <a:t> </a:t>
            </a:r>
            <a:r>
              <a:rPr lang="en-US" dirty="0" err="1" smtClean="0"/>
              <a:t>việc</a:t>
            </a:r>
            <a:r>
              <a:rPr lang="en-US" dirty="0" smtClean="0"/>
              <a:t> </a:t>
            </a:r>
            <a:r>
              <a:rPr lang="en-US" dirty="0" err="1" smtClean="0"/>
              <a:t>cắt</a:t>
            </a:r>
            <a:r>
              <a:rPr lang="en-US" dirty="0" smtClean="0"/>
              <a:t> </a:t>
            </a:r>
            <a:r>
              <a:rPr lang="en-US" dirty="0" err="1" smtClean="0"/>
              <a:t>tổng</a:t>
            </a:r>
            <a:r>
              <a:rPr lang="en-US" dirty="0" smtClean="0"/>
              <a:t> </a:t>
            </a:r>
            <a:r>
              <a:rPr lang="en-US" dirty="0" err="1" smtClean="0"/>
              <a:t>số</a:t>
            </a:r>
            <a:r>
              <a:rPr lang="en-US" dirty="0" smtClean="0"/>
              <a:t> </a:t>
            </a:r>
            <a:r>
              <a:rPr lang="en-US" dirty="0" err="1" smtClean="0"/>
              <a:t>cơ</a:t>
            </a:r>
            <a:r>
              <a:rPr lang="en-US" dirty="0" smtClean="0"/>
              <a:t> </a:t>
            </a:r>
            <a:r>
              <a:rPr lang="en-US" dirty="0" err="1" smtClean="0"/>
              <a:t>trong</a:t>
            </a:r>
            <a:r>
              <a:rPr lang="en-US" dirty="0" smtClean="0"/>
              <a:t> </a:t>
            </a:r>
            <a:r>
              <a:rPr lang="en-US" dirty="0" err="1" smtClean="0"/>
              <a:t>một</a:t>
            </a:r>
            <a:r>
              <a:rPr lang="en-US" dirty="0" smtClean="0"/>
              <a:t> </a:t>
            </a:r>
            <a:r>
              <a:rPr lang="en-US" dirty="0" err="1" smtClean="0"/>
              <a:t>phẫu</a:t>
            </a:r>
            <a:r>
              <a:rPr lang="en-US" dirty="0" smtClean="0"/>
              <a:t> </a:t>
            </a:r>
            <a:r>
              <a:rPr lang="en-US" dirty="0" err="1" smtClean="0"/>
              <a:t>thuật</a:t>
            </a:r>
            <a:r>
              <a:rPr lang="en-US" dirty="0" smtClean="0"/>
              <a:t>.</a:t>
            </a:r>
          </a:p>
          <a:p>
            <a:endParaRPr lang="en-US" dirty="0"/>
          </a:p>
        </p:txBody>
      </p:sp>
      <p:pic>
        <p:nvPicPr>
          <p:cNvPr id="4" name="Picture 3"/>
          <p:cNvPicPr>
            <a:picLocks noChangeAspect="1"/>
          </p:cNvPicPr>
          <p:nvPr/>
        </p:nvPicPr>
        <p:blipFill>
          <a:blip r:embed="rId3"/>
          <a:stretch>
            <a:fillRect/>
          </a:stretch>
        </p:blipFill>
        <p:spPr>
          <a:xfrm>
            <a:off x="1379236" y="5143500"/>
            <a:ext cx="3750735" cy="4267200"/>
          </a:xfrm>
          <a:prstGeom prst="rect">
            <a:avLst/>
          </a:prstGeom>
        </p:spPr>
      </p:pic>
      <p:pic>
        <p:nvPicPr>
          <p:cNvPr id="5" name="Picture 4"/>
          <p:cNvPicPr>
            <a:picLocks noChangeAspect="1"/>
          </p:cNvPicPr>
          <p:nvPr/>
        </p:nvPicPr>
        <p:blipFill>
          <a:blip r:embed="rId4"/>
          <a:stretch>
            <a:fillRect/>
          </a:stretch>
        </p:blipFill>
        <p:spPr>
          <a:xfrm>
            <a:off x="6553200" y="5143500"/>
            <a:ext cx="3733800" cy="4267200"/>
          </a:xfrm>
          <a:prstGeom prst="rect">
            <a:avLst/>
          </a:prstGeom>
        </p:spPr>
      </p:pic>
      <p:pic>
        <p:nvPicPr>
          <p:cNvPr id="6" name="Picture 5"/>
          <p:cNvPicPr>
            <a:picLocks noChangeAspect="1"/>
          </p:cNvPicPr>
          <p:nvPr/>
        </p:nvPicPr>
        <p:blipFill>
          <a:blip r:embed="rId5"/>
          <a:stretch>
            <a:fillRect/>
          </a:stretch>
        </p:blipFill>
        <p:spPr>
          <a:xfrm>
            <a:off x="11913014" y="5143500"/>
            <a:ext cx="3910771" cy="4267200"/>
          </a:xfrm>
          <a:prstGeom prst="rect">
            <a:avLst/>
          </a:prstGeom>
        </p:spPr>
      </p:pic>
    </p:spTree>
    <p:extLst>
      <p:ext uri="{BB962C8B-B14F-4D97-AF65-F5344CB8AC3E}">
        <p14:creationId xmlns:p14="http://schemas.microsoft.com/office/powerpoint/2010/main" val="2737014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Điều</a:t>
            </a:r>
            <a:r>
              <a:rPr lang="en-US" b="1" dirty="0"/>
              <a:t> </a:t>
            </a:r>
            <a:r>
              <a:rPr lang="en-US" b="1" dirty="0" err="1"/>
              <a:t>trị</a:t>
            </a:r>
            <a:r>
              <a:rPr lang="en-US" b="1" dirty="0"/>
              <a:t> </a:t>
            </a:r>
            <a:r>
              <a:rPr lang="en-US" b="1" dirty="0" err="1"/>
              <a:t>rò</a:t>
            </a:r>
            <a:r>
              <a:rPr lang="en-US" b="1" dirty="0"/>
              <a:t> </a:t>
            </a:r>
            <a:r>
              <a:rPr lang="en-US" b="1" dirty="0" err="1"/>
              <a:t>hậu</a:t>
            </a:r>
            <a:r>
              <a:rPr lang="en-US" b="1" dirty="0"/>
              <a:t> </a:t>
            </a:r>
            <a:r>
              <a:rPr lang="en-US" b="1" dirty="0" err="1"/>
              <a:t>môn</a:t>
            </a:r>
            <a:r>
              <a:rPr lang="en-US" b="1" dirty="0"/>
              <a:t>.</a:t>
            </a:r>
            <a:endParaRPr lang="en-US" dirty="0"/>
          </a:p>
        </p:txBody>
      </p:sp>
      <p:sp>
        <p:nvSpPr>
          <p:cNvPr id="3" name="Content Placeholder 2"/>
          <p:cNvSpPr>
            <a:spLocks noGrp="1"/>
          </p:cNvSpPr>
          <p:nvPr>
            <p:ph idx="1"/>
          </p:nvPr>
        </p:nvSpPr>
        <p:spPr>
          <a:xfrm>
            <a:off x="457200" y="1600200"/>
            <a:ext cx="9067800" cy="7962900"/>
          </a:xfrm>
        </p:spPr>
        <p:txBody>
          <a:bodyPr>
            <a:normAutofit/>
          </a:bodyPr>
          <a:lstStyle/>
          <a:p>
            <a:r>
              <a:rPr lang="en-US" sz="3600" dirty="0" err="1" smtClean="0"/>
              <a:t>Chuyển</a:t>
            </a:r>
            <a:r>
              <a:rPr lang="en-US" sz="3600" dirty="0" smtClean="0"/>
              <a:t> </a:t>
            </a:r>
            <a:r>
              <a:rPr lang="en-US" sz="3600" dirty="0" err="1" smtClean="0"/>
              <a:t>vạt</a:t>
            </a:r>
            <a:r>
              <a:rPr lang="en-US" sz="3600" dirty="0" smtClean="0"/>
              <a:t> </a:t>
            </a:r>
            <a:r>
              <a:rPr lang="en-US" sz="3600" dirty="0" err="1" smtClean="0"/>
              <a:t>niêm</a:t>
            </a:r>
            <a:r>
              <a:rPr lang="en-US" sz="3600" dirty="0" smtClean="0"/>
              <a:t> </a:t>
            </a:r>
            <a:r>
              <a:rPr lang="en-US" sz="3600" dirty="0" err="1" smtClean="0"/>
              <a:t>mạc</a:t>
            </a:r>
            <a:r>
              <a:rPr lang="en-US" sz="3600" dirty="0" smtClean="0"/>
              <a:t> </a:t>
            </a:r>
            <a:r>
              <a:rPr lang="en-US" sz="3600" dirty="0" err="1" smtClean="0"/>
              <a:t>trực</a:t>
            </a:r>
            <a:r>
              <a:rPr lang="en-US" sz="3600" dirty="0" smtClean="0"/>
              <a:t> </a:t>
            </a:r>
            <a:r>
              <a:rPr lang="en-US" sz="3600" dirty="0" err="1" smtClean="0"/>
              <a:t>tràng</a:t>
            </a:r>
            <a:r>
              <a:rPr lang="en-US" sz="3600" dirty="0" smtClean="0"/>
              <a:t>.</a:t>
            </a:r>
          </a:p>
          <a:p>
            <a:r>
              <a:rPr lang="en-US" sz="3600" dirty="0" err="1" smtClean="0"/>
              <a:t>Phương</a:t>
            </a:r>
            <a:r>
              <a:rPr lang="en-US" sz="3600" dirty="0" smtClean="0"/>
              <a:t> </a:t>
            </a:r>
            <a:r>
              <a:rPr lang="en-US" sz="3600" dirty="0" err="1" smtClean="0"/>
              <a:t>pháp</a:t>
            </a:r>
            <a:r>
              <a:rPr lang="en-US" sz="3600" dirty="0" smtClean="0"/>
              <a:t> </a:t>
            </a:r>
            <a:r>
              <a:rPr lang="en-US" sz="3600" dirty="0" err="1" smtClean="0"/>
              <a:t>hiệu</a:t>
            </a:r>
            <a:r>
              <a:rPr lang="en-US" sz="3600" dirty="0" smtClean="0"/>
              <a:t> </a:t>
            </a:r>
            <a:r>
              <a:rPr lang="en-US" sz="3600" dirty="0" err="1" smtClean="0"/>
              <a:t>quả</a:t>
            </a:r>
            <a:r>
              <a:rPr lang="en-US" sz="3600" dirty="0" smtClean="0"/>
              <a:t> </a:t>
            </a:r>
            <a:r>
              <a:rPr lang="en-US" sz="3600" dirty="0" err="1" smtClean="0"/>
              <a:t>với</a:t>
            </a:r>
            <a:r>
              <a:rPr lang="en-US" sz="3600" dirty="0" smtClean="0"/>
              <a:t> </a:t>
            </a:r>
            <a:r>
              <a:rPr lang="en-US" sz="3600" dirty="0" err="1" smtClean="0"/>
              <a:t>điều</a:t>
            </a:r>
            <a:r>
              <a:rPr lang="en-US" sz="3600" dirty="0" smtClean="0"/>
              <a:t> </a:t>
            </a:r>
            <a:r>
              <a:rPr lang="en-US" sz="3600" dirty="0" err="1" smtClean="0"/>
              <a:t>trị</a:t>
            </a:r>
            <a:r>
              <a:rPr lang="en-US" sz="3600" dirty="0" smtClean="0"/>
              <a:t> </a:t>
            </a:r>
            <a:r>
              <a:rPr lang="en-US" sz="3600" dirty="0" err="1" smtClean="0"/>
              <a:t>rò</a:t>
            </a:r>
            <a:r>
              <a:rPr lang="en-US" sz="3600" dirty="0" smtClean="0"/>
              <a:t> </a:t>
            </a:r>
            <a:r>
              <a:rPr lang="en-US" sz="3600" dirty="0" err="1" smtClean="0"/>
              <a:t>hậu</a:t>
            </a:r>
            <a:r>
              <a:rPr lang="en-US" sz="3600" dirty="0" smtClean="0"/>
              <a:t> </a:t>
            </a:r>
            <a:r>
              <a:rPr lang="en-US" sz="3600" dirty="0" err="1" smtClean="0"/>
              <a:t>môn</a:t>
            </a:r>
            <a:r>
              <a:rPr lang="en-US" sz="3600" dirty="0" smtClean="0"/>
              <a:t> </a:t>
            </a:r>
            <a:r>
              <a:rPr lang="en-US" sz="3600" dirty="0" err="1" smtClean="0"/>
              <a:t>trên</a:t>
            </a:r>
            <a:r>
              <a:rPr lang="en-US" sz="3600" dirty="0" smtClean="0"/>
              <a:t> </a:t>
            </a:r>
            <a:r>
              <a:rPr lang="en-US" sz="3600" dirty="0" err="1" smtClean="0"/>
              <a:t>cơ</a:t>
            </a:r>
            <a:r>
              <a:rPr lang="en-US" sz="3600" dirty="0" smtClean="0"/>
              <a:t> </a:t>
            </a:r>
            <a:r>
              <a:rPr lang="en-US" sz="3600" dirty="0" err="1" smtClean="0"/>
              <a:t>thắt</a:t>
            </a:r>
            <a:r>
              <a:rPr lang="en-US" sz="3600" dirty="0" smtClean="0"/>
              <a:t> </a:t>
            </a:r>
            <a:r>
              <a:rPr lang="en-US" sz="3600" dirty="0" err="1" smtClean="0"/>
              <a:t>hoặc</a:t>
            </a:r>
            <a:r>
              <a:rPr lang="en-US" sz="3600" dirty="0" smtClean="0"/>
              <a:t> </a:t>
            </a:r>
            <a:r>
              <a:rPr lang="en-US" sz="3600" dirty="0" err="1" smtClean="0"/>
              <a:t>rò</a:t>
            </a:r>
            <a:r>
              <a:rPr lang="en-US" sz="3600" dirty="0" smtClean="0"/>
              <a:t> </a:t>
            </a:r>
            <a:r>
              <a:rPr lang="en-US" sz="3600" dirty="0" err="1" smtClean="0"/>
              <a:t>hậu</a:t>
            </a:r>
            <a:r>
              <a:rPr lang="en-US" sz="3600" dirty="0" smtClean="0"/>
              <a:t> </a:t>
            </a:r>
            <a:r>
              <a:rPr lang="en-US" sz="3600" dirty="0" err="1" smtClean="0"/>
              <a:t>môn</a:t>
            </a:r>
            <a:r>
              <a:rPr lang="en-US" sz="3600" dirty="0" smtClean="0"/>
              <a:t> </a:t>
            </a:r>
            <a:r>
              <a:rPr lang="en-US" sz="3600" dirty="0" err="1" smtClean="0"/>
              <a:t>ngoài</a:t>
            </a:r>
            <a:r>
              <a:rPr lang="en-US" sz="3600" dirty="0" smtClean="0"/>
              <a:t> </a:t>
            </a:r>
            <a:r>
              <a:rPr lang="en-US" sz="3600" dirty="0" err="1" smtClean="0"/>
              <a:t>cơ</a:t>
            </a:r>
            <a:r>
              <a:rPr lang="en-US" sz="3600" dirty="0" smtClean="0"/>
              <a:t> </a:t>
            </a:r>
            <a:r>
              <a:rPr lang="en-US" sz="3600" dirty="0" err="1" smtClean="0"/>
              <a:t>thắt</a:t>
            </a:r>
            <a:r>
              <a:rPr lang="en-US" sz="3600" dirty="0" smtClean="0"/>
              <a:t>.</a:t>
            </a:r>
          </a:p>
          <a:p>
            <a:r>
              <a:rPr lang="en-US" sz="3600" dirty="0" err="1" smtClean="0"/>
              <a:t>Nguyên</a:t>
            </a:r>
            <a:r>
              <a:rPr lang="en-US" sz="3600" dirty="0" smtClean="0"/>
              <a:t> </a:t>
            </a:r>
            <a:r>
              <a:rPr lang="en-US" sz="3600" dirty="0" err="1" smtClean="0"/>
              <a:t>tắc</a:t>
            </a:r>
            <a:r>
              <a:rPr lang="en-US" sz="3600" dirty="0" smtClean="0"/>
              <a:t> </a:t>
            </a:r>
            <a:r>
              <a:rPr lang="en-US" sz="3600" dirty="0" err="1" smtClean="0"/>
              <a:t>chính</a:t>
            </a:r>
            <a:r>
              <a:rPr lang="en-US" sz="3600" dirty="0" smtClean="0"/>
              <a:t> </a:t>
            </a:r>
            <a:r>
              <a:rPr lang="en-US" sz="3600" dirty="0" err="1" smtClean="0"/>
              <a:t>của</a:t>
            </a:r>
            <a:r>
              <a:rPr lang="en-US" sz="3600" dirty="0" smtClean="0"/>
              <a:t> </a:t>
            </a:r>
            <a:r>
              <a:rPr lang="en-US" sz="3600" dirty="0" err="1" smtClean="0"/>
              <a:t>phương</a:t>
            </a:r>
            <a:r>
              <a:rPr lang="en-US" sz="3600" dirty="0" smtClean="0"/>
              <a:t> </a:t>
            </a:r>
            <a:r>
              <a:rPr lang="en-US" sz="3600" dirty="0" err="1" smtClean="0"/>
              <a:t>pháp</a:t>
            </a:r>
            <a:r>
              <a:rPr lang="en-US" sz="3600" dirty="0" smtClean="0"/>
              <a:t> </a:t>
            </a:r>
            <a:r>
              <a:rPr lang="en-US" sz="3600" dirty="0" err="1" smtClean="0"/>
              <a:t>này</a:t>
            </a:r>
            <a:r>
              <a:rPr lang="en-US" sz="3600" dirty="0" smtClean="0"/>
              <a:t>:</a:t>
            </a:r>
            <a:br>
              <a:rPr lang="en-US" sz="3600" dirty="0" smtClean="0"/>
            </a:br>
            <a:r>
              <a:rPr lang="en-US" sz="3600" dirty="0" smtClean="0"/>
              <a:t>+ </a:t>
            </a:r>
            <a:r>
              <a:rPr lang="en-US" sz="3600" dirty="0" err="1" smtClean="0"/>
              <a:t>Cắt</a:t>
            </a:r>
            <a:r>
              <a:rPr lang="en-US" sz="3600" dirty="0" smtClean="0"/>
              <a:t> </a:t>
            </a:r>
            <a:r>
              <a:rPr lang="en-US" sz="3600" dirty="0" err="1" smtClean="0"/>
              <a:t>lọc</a:t>
            </a:r>
            <a:r>
              <a:rPr lang="en-US" sz="3600" dirty="0" smtClean="0"/>
              <a:t> </a:t>
            </a:r>
            <a:r>
              <a:rPr lang="en-US" sz="3600" dirty="0" err="1" smtClean="0"/>
              <a:t>sạch</a:t>
            </a:r>
            <a:r>
              <a:rPr lang="en-US" sz="3600" dirty="0" smtClean="0"/>
              <a:t> </a:t>
            </a:r>
            <a:r>
              <a:rPr lang="en-US" sz="3600" dirty="0" err="1" smtClean="0"/>
              <a:t>hoặc</a:t>
            </a:r>
            <a:r>
              <a:rPr lang="en-US" sz="3600" dirty="0" smtClean="0"/>
              <a:t> </a:t>
            </a:r>
            <a:r>
              <a:rPr lang="en-US" sz="3600" dirty="0" err="1" smtClean="0"/>
              <a:t>cắt</a:t>
            </a:r>
            <a:r>
              <a:rPr lang="en-US" sz="3600" dirty="0" smtClean="0"/>
              <a:t> </a:t>
            </a:r>
            <a:r>
              <a:rPr lang="en-US" sz="3600" dirty="0" err="1" smtClean="0"/>
              <a:t>bỏ</a:t>
            </a:r>
            <a:r>
              <a:rPr lang="en-US" sz="3600" dirty="0" smtClean="0"/>
              <a:t> </a:t>
            </a:r>
            <a:r>
              <a:rPr lang="en-US" sz="3600" dirty="0" err="1" smtClean="0"/>
              <a:t>một</a:t>
            </a:r>
            <a:r>
              <a:rPr lang="en-US" sz="3600" dirty="0" smtClean="0"/>
              <a:t> </a:t>
            </a:r>
            <a:r>
              <a:rPr lang="en-US" sz="3600" dirty="0" err="1" smtClean="0"/>
              <a:t>phần</a:t>
            </a:r>
            <a:r>
              <a:rPr lang="en-US" sz="3600" dirty="0" smtClean="0"/>
              <a:t> </a:t>
            </a:r>
            <a:r>
              <a:rPr lang="en-US" sz="3600" dirty="0" err="1" smtClean="0"/>
              <a:t>đường</a:t>
            </a:r>
            <a:r>
              <a:rPr lang="en-US" sz="3600" dirty="0" smtClean="0"/>
              <a:t> </a:t>
            </a:r>
            <a:r>
              <a:rPr lang="en-US" sz="3600" dirty="0" err="1" smtClean="0"/>
              <a:t>rò</a:t>
            </a:r>
            <a:r>
              <a:rPr lang="en-US" sz="3600" dirty="0" smtClean="0"/>
              <a:t>.</a:t>
            </a:r>
            <a:br>
              <a:rPr lang="en-US" sz="3600" dirty="0" smtClean="0"/>
            </a:br>
            <a:r>
              <a:rPr lang="en-US" sz="3600" dirty="0" smtClean="0"/>
              <a:t>+ </a:t>
            </a:r>
            <a:r>
              <a:rPr lang="en-US" sz="3600" dirty="0" err="1" smtClean="0"/>
              <a:t>Bóc</a:t>
            </a:r>
            <a:r>
              <a:rPr lang="en-US" sz="3600" dirty="0" smtClean="0"/>
              <a:t> </a:t>
            </a:r>
            <a:r>
              <a:rPr lang="en-US" sz="3600" dirty="0" err="1" smtClean="0"/>
              <a:t>tách</a:t>
            </a:r>
            <a:r>
              <a:rPr lang="en-US" sz="3600" dirty="0" smtClean="0"/>
              <a:t> </a:t>
            </a:r>
            <a:r>
              <a:rPr lang="en-US" sz="3600" dirty="0" err="1" smtClean="0"/>
              <a:t>và</a:t>
            </a:r>
            <a:r>
              <a:rPr lang="en-US" sz="3600" dirty="0" smtClean="0"/>
              <a:t> di </a:t>
            </a:r>
            <a:r>
              <a:rPr lang="en-US" sz="3600" dirty="0" err="1" smtClean="0"/>
              <a:t>động</a:t>
            </a:r>
            <a:r>
              <a:rPr lang="en-US" sz="3600" dirty="0" smtClean="0"/>
              <a:t> </a:t>
            </a:r>
            <a:r>
              <a:rPr lang="en-US" sz="3600" dirty="0" err="1" smtClean="0"/>
              <a:t>một</a:t>
            </a:r>
            <a:r>
              <a:rPr lang="en-US" sz="3600" dirty="0" smtClean="0"/>
              <a:t> </a:t>
            </a:r>
            <a:r>
              <a:rPr lang="en-US" sz="3600" dirty="0" err="1" smtClean="0"/>
              <a:t>vạt</a:t>
            </a:r>
            <a:r>
              <a:rPr lang="en-US" sz="3600" dirty="0" smtClean="0"/>
              <a:t> </a:t>
            </a:r>
            <a:r>
              <a:rPr lang="en-US" sz="3600" dirty="0" err="1" smtClean="0"/>
              <a:t>niêm</a:t>
            </a:r>
            <a:r>
              <a:rPr lang="en-US" sz="3600" dirty="0" smtClean="0"/>
              <a:t> </a:t>
            </a:r>
            <a:r>
              <a:rPr lang="en-US" sz="3600" dirty="0" err="1" smtClean="0"/>
              <a:t>mạc</a:t>
            </a:r>
            <a:r>
              <a:rPr lang="en-US" sz="3600" dirty="0" smtClean="0"/>
              <a:t>.</a:t>
            </a:r>
            <a:br>
              <a:rPr lang="en-US" sz="3600" dirty="0" smtClean="0"/>
            </a:br>
            <a:r>
              <a:rPr lang="en-US" sz="3600" dirty="0" smtClean="0"/>
              <a:t>+ </a:t>
            </a:r>
            <a:r>
              <a:rPr lang="en-US" sz="3600" dirty="0" err="1" smtClean="0"/>
              <a:t>Khâu</a:t>
            </a:r>
            <a:r>
              <a:rPr lang="en-US" sz="3600" dirty="0" smtClean="0"/>
              <a:t> </a:t>
            </a:r>
            <a:r>
              <a:rPr lang="en-US" sz="3600" dirty="0" err="1" smtClean="0"/>
              <a:t>vạt</a:t>
            </a:r>
            <a:r>
              <a:rPr lang="en-US" sz="3600" dirty="0" smtClean="0"/>
              <a:t> </a:t>
            </a:r>
            <a:r>
              <a:rPr lang="en-US" sz="3600" dirty="0" err="1" smtClean="0"/>
              <a:t>niêm</a:t>
            </a:r>
            <a:r>
              <a:rPr lang="en-US" sz="3600" dirty="0" smtClean="0"/>
              <a:t> </a:t>
            </a:r>
            <a:r>
              <a:rPr lang="en-US" sz="3600" dirty="0" err="1" smtClean="0"/>
              <a:t>mạc</a:t>
            </a:r>
            <a:r>
              <a:rPr lang="en-US" sz="3600" dirty="0" smtClean="0"/>
              <a:t> </a:t>
            </a:r>
            <a:r>
              <a:rPr lang="en-US" sz="3600" dirty="0" err="1" smtClean="0"/>
              <a:t>vào</a:t>
            </a:r>
            <a:r>
              <a:rPr lang="en-US" sz="3600" dirty="0" smtClean="0"/>
              <a:t> </a:t>
            </a:r>
            <a:r>
              <a:rPr lang="en-US" sz="3600" dirty="0" err="1" smtClean="0"/>
              <a:t>cơ</a:t>
            </a:r>
            <a:r>
              <a:rPr lang="en-US" sz="3600" dirty="0" smtClean="0"/>
              <a:t> </a:t>
            </a:r>
            <a:r>
              <a:rPr lang="en-US" sz="3600" dirty="0" err="1" smtClean="0"/>
              <a:t>thắt</a:t>
            </a:r>
            <a:r>
              <a:rPr lang="en-US" sz="3600" dirty="0" smtClean="0"/>
              <a:t> </a:t>
            </a:r>
            <a:r>
              <a:rPr lang="en-US" sz="3600" dirty="0" err="1" smtClean="0"/>
              <a:t>trong</a:t>
            </a:r>
            <a:r>
              <a:rPr lang="en-US" sz="3600" dirty="0" smtClean="0"/>
              <a:t> </a:t>
            </a:r>
            <a:r>
              <a:rPr lang="en-US" sz="3600" dirty="0" err="1" smtClean="0"/>
              <a:t>hậu</a:t>
            </a:r>
            <a:r>
              <a:rPr lang="en-US" sz="3600" dirty="0" smtClean="0"/>
              <a:t> </a:t>
            </a:r>
            <a:r>
              <a:rPr lang="en-US" sz="3600" dirty="0" err="1" smtClean="0"/>
              <a:t>môn</a:t>
            </a:r>
            <a:r>
              <a:rPr lang="en-US" sz="3600" dirty="0" smtClean="0"/>
              <a:t> </a:t>
            </a:r>
            <a:r>
              <a:rPr lang="en-US" sz="3600" dirty="0" err="1" smtClean="0"/>
              <a:t>ngay</a:t>
            </a:r>
            <a:r>
              <a:rPr lang="en-US" sz="3600" dirty="0" smtClean="0"/>
              <a:t> </a:t>
            </a:r>
            <a:r>
              <a:rPr lang="en-US" sz="3600" dirty="0" err="1" smtClean="0"/>
              <a:t>tại</a:t>
            </a:r>
            <a:r>
              <a:rPr lang="en-US" sz="3600" dirty="0" smtClean="0"/>
              <a:t> </a:t>
            </a:r>
            <a:r>
              <a:rPr lang="en-US" sz="3600" dirty="0" err="1" smtClean="0"/>
              <a:t>vị</a:t>
            </a:r>
            <a:r>
              <a:rPr lang="en-US" sz="3600" dirty="0" smtClean="0"/>
              <a:t> </a:t>
            </a:r>
            <a:r>
              <a:rPr lang="en-US" sz="3600" dirty="0" err="1" smtClean="0"/>
              <a:t>trí</a:t>
            </a:r>
            <a:r>
              <a:rPr lang="en-US" sz="3600" dirty="0" smtClean="0"/>
              <a:t> </a:t>
            </a:r>
            <a:r>
              <a:rPr lang="en-US" sz="3600" dirty="0" err="1" smtClean="0"/>
              <a:t>lỗ</a:t>
            </a:r>
            <a:r>
              <a:rPr lang="en-US" sz="3600" dirty="0" smtClean="0"/>
              <a:t> </a:t>
            </a:r>
            <a:r>
              <a:rPr lang="en-US" sz="3600" dirty="0" err="1" smtClean="0"/>
              <a:t>rò</a:t>
            </a:r>
            <a:r>
              <a:rPr lang="en-US" sz="3600" dirty="0" smtClean="0"/>
              <a:t> </a:t>
            </a:r>
            <a:r>
              <a:rPr lang="en-US" sz="3600" dirty="0" err="1" smtClean="0"/>
              <a:t>trong</a:t>
            </a:r>
            <a:r>
              <a:rPr lang="en-US" sz="3600" dirty="0" smtClean="0"/>
              <a:t> </a:t>
            </a:r>
            <a:r>
              <a:rPr lang="en-US" sz="3600" dirty="0" err="1" smtClean="0"/>
              <a:t>để</a:t>
            </a:r>
            <a:r>
              <a:rPr lang="en-US" sz="3600" dirty="0" smtClean="0"/>
              <a:t> </a:t>
            </a:r>
            <a:r>
              <a:rPr lang="en-US" sz="3600" dirty="0" err="1" smtClean="0"/>
              <a:t>che</a:t>
            </a:r>
            <a:r>
              <a:rPr lang="en-US" sz="3600" dirty="0" smtClean="0"/>
              <a:t> </a:t>
            </a:r>
            <a:r>
              <a:rPr lang="en-US" sz="3600" dirty="0" err="1" smtClean="0"/>
              <a:t>lỗ</a:t>
            </a:r>
            <a:r>
              <a:rPr lang="en-US" sz="3600" dirty="0" smtClean="0"/>
              <a:t> </a:t>
            </a:r>
            <a:r>
              <a:rPr lang="en-US" sz="3600" dirty="0" err="1" smtClean="0"/>
              <a:t>rò</a:t>
            </a:r>
            <a:r>
              <a:rPr lang="en-US" sz="3600" dirty="0" smtClean="0"/>
              <a:t> </a:t>
            </a:r>
            <a:r>
              <a:rPr lang="en-US" sz="3600" dirty="0" err="1" smtClean="0"/>
              <a:t>trong</a:t>
            </a:r>
            <a:r>
              <a:rPr lang="en-US" sz="3600" dirty="0" smtClean="0"/>
              <a:t> </a:t>
            </a:r>
            <a:r>
              <a:rPr lang="en-US" sz="3600" dirty="0" err="1" smtClean="0"/>
              <a:t>bằng</a:t>
            </a:r>
            <a:r>
              <a:rPr lang="en-US" sz="3600" dirty="0" smtClean="0"/>
              <a:t> </a:t>
            </a:r>
            <a:r>
              <a:rPr lang="en-US" sz="3600" dirty="0" err="1" smtClean="0"/>
              <a:t>chỉ</a:t>
            </a:r>
            <a:r>
              <a:rPr lang="en-US" sz="3600" dirty="0" smtClean="0"/>
              <a:t> tan.</a:t>
            </a:r>
            <a:endParaRPr lang="en-US" sz="3600" dirty="0"/>
          </a:p>
        </p:txBody>
      </p:sp>
      <p:pic>
        <p:nvPicPr>
          <p:cNvPr id="4" name="Picture 3"/>
          <p:cNvPicPr>
            <a:picLocks noChangeAspect="1"/>
          </p:cNvPicPr>
          <p:nvPr/>
        </p:nvPicPr>
        <p:blipFill>
          <a:blip r:embed="rId2"/>
          <a:stretch>
            <a:fillRect/>
          </a:stretch>
        </p:blipFill>
        <p:spPr>
          <a:xfrm>
            <a:off x="9982200" y="2476500"/>
            <a:ext cx="6779258" cy="5075282"/>
          </a:xfrm>
          <a:prstGeom prst="rect">
            <a:avLst/>
          </a:prstGeom>
        </p:spPr>
      </p:pic>
    </p:spTree>
    <p:extLst>
      <p:ext uri="{BB962C8B-B14F-4D97-AF65-F5344CB8AC3E}">
        <p14:creationId xmlns:p14="http://schemas.microsoft.com/office/powerpoint/2010/main" val="2379376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Phân</a:t>
            </a:r>
            <a:r>
              <a:rPr lang="en-GB" sz="6000" dirty="0" smtClean="0">
                <a:solidFill>
                  <a:srgbClr val="FFFFFF"/>
                </a:solidFill>
                <a:latin typeface="Open Sans Bold"/>
              </a:rPr>
              <a:t> </a:t>
            </a:r>
            <a:r>
              <a:rPr lang="en-GB" sz="6000" dirty="0" err="1" smtClean="0">
                <a:solidFill>
                  <a:srgbClr val="FFFFFF"/>
                </a:solidFill>
                <a:latin typeface="Open Sans Bold"/>
              </a:rPr>
              <a:t>loại</a:t>
            </a:r>
            <a:r>
              <a:rPr lang="en-GB" sz="6000" dirty="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3140969" cy="329193"/>
          </a:xfrm>
          <a:prstGeom prst="rect">
            <a:avLst/>
          </a:prstGeom>
        </p:spPr>
        <p:txBody>
          <a:bodyPr lIns="0" tIns="0" rIns="0" bIns="0" rtlCol="0" anchor="t">
            <a:spAutoFit/>
          </a:bodyPr>
          <a:lstStyle/>
          <a:p>
            <a:pPr>
              <a:lnSpc>
                <a:spcPts val="2688"/>
              </a:lnSpc>
            </a:pPr>
            <a:r>
              <a:rPr lang="en-GB" sz="2100" dirty="0" err="1" smtClean="0">
                <a:solidFill>
                  <a:srgbClr val="5CE1E6"/>
                </a:solidFill>
                <a:latin typeface="Open Sans Bold"/>
              </a:rPr>
              <a:t>Phân</a:t>
            </a:r>
            <a:r>
              <a:rPr lang="en-GB" sz="2100" dirty="0" smtClean="0">
                <a:solidFill>
                  <a:srgbClr val="5CE1E6"/>
                </a:solidFill>
                <a:latin typeface="Open Sans Bold"/>
              </a:rPr>
              <a:t> </a:t>
            </a:r>
            <a:r>
              <a:rPr lang="en-GB" sz="2100" dirty="0" err="1" smtClean="0">
                <a:solidFill>
                  <a:srgbClr val="5CE1E6"/>
                </a:solidFill>
                <a:latin typeface="Open Sans Bold"/>
              </a:rPr>
              <a:t>Loại</a:t>
            </a:r>
            <a:endParaRPr lang="en-US" sz="2100" dirty="0">
              <a:solidFill>
                <a:srgbClr val="5CE1E6"/>
              </a:solidFill>
              <a:latin typeface="Open Sans Bold"/>
            </a:endParaRPr>
          </a:p>
        </p:txBody>
      </p:sp>
      <p:sp>
        <p:nvSpPr>
          <p:cNvPr id="9" name="TextBox 9"/>
          <p:cNvSpPr txBox="1"/>
          <p:nvPr/>
        </p:nvSpPr>
        <p:spPr>
          <a:xfrm>
            <a:off x="381000" y="3796977"/>
            <a:ext cx="7543800" cy="2693045"/>
          </a:xfrm>
          <a:prstGeom prst="rect">
            <a:avLst/>
          </a:prstGeom>
        </p:spPr>
        <p:txBody>
          <a:bodyPr wrap="square" lIns="0" tIns="0" rIns="0" bIns="0" rtlCol="0" anchor="t">
            <a:spAutoFit/>
          </a:bodyPr>
          <a:lstStyle/>
          <a:p>
            <a:pPr marL="561344" lvl="1" indent="-280672">
              <a:lnSpc>
                <a:spcPts val="4160"/>
              </a:lnSpc>
              <a:buFont typeface="Arial"/>
              <a:buChar char="•"/>
            </a:pP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khoang</a:t>
            </a:r>
            <a:r>
              <a:rPr lang="en-GB" sz="3500" dirty="0" smtClean="0">
                <a:solidFill>
                  <a:srgbClr val="FFFFFF"/>
                </a:solidFill>
                <a:latin typeface="Noto Sans"/>
              </a:rPr>
              <a:t> </a:t>
            </a:r>
            <a:r>
              <a:rPr lang="en-GB" sz="3500" dirty="0" err="1" smtClean="0">
                <a:solidFill>
                  <a:srgbClr val="FFFFFF"/>
                </a:solidFill>
                <a:latin typeface="Noto Sans"/>
              </a:rPr>
              <a:t>quanh</a:t>
            </a:r>
            <a:r>
              <a:rPr lang="en-GB" sz="3500" dirty="0" smtClean="0">
                <a:solidFill>
                  <a:srgbClr val="FFFFFF"/>
                </a:solidFill>
                <a:latin typeface="Noto Sans"/>
              </a:rPr>
              <a:t> </a:t>
            </a:r>
            <a:r>
              <a:rPr lang="en-GB" sz="3500" dirty="0" err="1" smtClean="0">
                <a:solidFill>
                  <a:srgbClr val="FFFFFF"/>
                </a:solidFill>
                <a:latin typeface="Noto Sans"/>
              </a:rPr>
              <a:t>hậu</a:t>
            </a:r>
            <a:r>
              <a:rPr lang="en-GB" sz="3500" dirty="0" smtClean="0">
                <a:solidFill>
                  <a:srgbClr val="FFFFFF"/>
                </a:solidFill>
                <a:latin typeface="Noto Sans"/>
              </a:rPr>
              <a:t> </a:t>
            </a:r>
            <a:r>
              <a:rPr lang="en-GB" sz="3500" dirty="0" err="1" smtClean="0">
                <a:solidFill>
                  <a:srgbClr val="FFFFFF"/>
                </a:solidFill>
                <a:latin typeface="Noto Sans"/>
              </a:rPr>
              <a:t>môn</a:t>
            </a:r>
            <a:endParaRPr lang="en-GB" sz="3500" dirty="0" smtClean="0">
              <a:solidFill>
                <a:srgbClr val="FFFFFF"/>
              </a:solidFill>
              <a:latin typeface="Noto Sans"/>
            </a:endParaRPr>
          </a:p>
          <a:p>
            <a:pPr marL="561344" lvl="1" indent="-280672">
              <a:lnSpc>
                <a:spcPts val="4160"/>
              </a:lnSpc>
              <a:buFont typeface="Arial"/>
              <a:buChar char="•"/>
            </a:pP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khoang</a:t>
            </a:r>
            <a:r>
              <a:rPr lang="en-GB" sz="3500" dirty="0" smtClean="0">
                <a:solidFill>
                  <a:srgbClr val="FFFFFF"/>
                </a:solidFill>
                <a:latin typeface="Noto Sans"/>
              </a:rPr>
              <a:t> </a:t>
            </a:r>
            <a:r>
              <a:rPr lang="en-GB" sz="3500" dirty="0" err="1" smtClean="0">
                <a:solidFill>
                  <a:srgbClr val="FFFFFF"/>
                </a:solidFill>
                <a:latin typeface="Noto Sans"/>
              </a:rPr>
              <a:t>dưới</a:t>
            </a:r>
            <a:r>
              <a:rPr lang="en-GB" sz="3500" dirty="0" smtClean="0">
                <a:solidFill>
                  <a:srgbClr val="FFFFFF"/>
                </a:solidFill>
                <a:latin typeface="Noto Sans"/>
              </a:rPr>
              <a:t> </a:t>
            </a:r>
            <a:r>
              <a:rPr lang="en-GB" sz="3500" dirty="0" err="1" smtClean="0">
                <a:solidFill>
                  <a:srgbClr val="FFFFFF"/>
                </a:solidFill>
                <a:latin typeface="Noto Sans"/>
              </a:rPr>
              <a:t>niêm</a:t>
            </a:r>
            <a:r>
              <a:rPr lang="en-GB" sz="3500" dirty="0" smtClean="0">
                <a:solidFill>
                  <a:srgbClr val="FFFFFF"/>
                </a:solidFill>
                <a:latin typeface="Noto Sans"/>
              </a:rPr>
              <a:t> </a:t>
            </a:r>
            <a:r>
              <a:rPr lang="en-GB" sz="3500" dirty="0" err="1" smtClean="0">
                <a:solidFill>
                  <a:srgbClr val="FFFFFF"/>
                </a:solidFill>
                <a:latin typeface="Noto Sans"/>
              </a:rPr>
              <a:t>mạc</a:t>
            </a:r>
            <a:endParaRPr lang="en-GB" sz="3500" dirty="0" smtClean="0">
              <a:solidFill>
                <a:srgbClr val="FFFFFF"/>
              </a:solidFill>
              <a:latin typeface="Noto Sans"/>
            </a:endParaRPr>
          </a:p>
          <a:p>
            <a:pPr marL="561344" lvl="1" indent="-280672">
              <a:lnSpc>
                <a:spcPts val="4160"/>
              </a:lnSpc>
              <a:buFont typeface="Arial"/>
              <a:buChar char="•"/>
            </a:pP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khoang</a:t>
            </a:r>
            <a:r>
              <a:rPr lang="en-GB" sz="3500" dirty="0" smtClean="0">
                <a:solidFill>
                  <a:srgbClr val="FFFFFF"/>
                </a:solidFill>
                <a:latin typeface="Noto Sans"/>
              </a:rPr>
              <a:t> </a:t>
            </a:r>
            <a:r>
              <a:rPr lang="en-GB" sz="3500" dirty="0" err="1" smtClean="0">
                <a:solidFill>
                  <a:srgbClr val="FFFFFF"/>
                </a:solidFill>
                <a:latin typeface="Noto Sans"/>
              </a:rPr>
              <a:t>gian</a:t>
            </a:r>
            <a:r>
              <a:rPr lang="en-GB" sz="3500" dirty="0" smtClean="0">
                <a:solidFill>
                  <a:srgbClr val="FFFFFF"/>
                </a:solidFill>
                <a:latin typeface="Noto Sans"/>
              </a:rPr>
              <a:t> </a:t>
            </a:r>
            <a:r>
              <a:rPr lang="en-GB" sz="3500" dirty="0" err="1" smtClean="0">
                <a:solidFill>
                  <a:srgbClr val="FFFFFF"/>
                </a:solidFill>
                <a:latin typeface="Noto Sans"/>
              </a:rPr>
              <a:t>cơ</a:t>
            </a:r>
            <a:r>
              <a:rPr lang="en-GB" sz="3500" dirty="0" smtClean="0">
                <a:solidFill>
                  <a:srgbClr val="FFFFFF"/>
                </a:solidFill>
                <a:latin typeface="Noto Sans"/>
              </a:rPr>
              <a:t> </a:t>
            </a:r>
            <a:r>
              <a:rPr lang="en-GB" sz="3500" dirty="0" err="1" smtClean="0">
                <a:solidFill>
                  <a:srgbClr val="FFFFFF"/>
                </a:solidFill>
                <a:latin typeface="Noto Sans"/>
              </a:rPr>
              <a:t>thắt</a:t>
            </a:r>
            <a:endParaRPr lang="en-GB" sz="3500" dirty="0" smtClean="0">
              <a:solidFill>
                <a:srgbClr val="FFFFFF"/>
              </a:solidFill>
              <a:latin typeface="Noto Sans"/>
            </a:endParaRPr>
          </a:p>
          <a:p>
            <a:pPr marL="561344" lvl="1" indent="-280672">
              <a:lnSpc>
                <a:spcPts val="4160"/>
              </a:lnSpc>
              <a:buFont typeface="Arial"/>
              <a:buChar char="•"/>
            </a:pP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khoang</a:t>
            </a:r>
            <a:r>
              <a:rPr lang="en-GB" sz="3500" dirty="0" smtClean="0">
                <a:solidFill>
                  <a:srgbClr val="FFFFFF"/>
                </a:solidFill>
                <a:latin typeface="Noto Sans"/>
              </a:rPr>
              <a:t> </a:t>
            </a:r>
            <a:r>
              <a:rPr lang="en-GB" sz="3500" dirty="0" err="1" smtClean="0">
                <a:solidFill>
                  <a:srgbClr val="FFFFFF"/>
                </a:solidFill>
                <a:latin typeface="Noto Sans"/>
              </a:rPr>
              <a:t>ngồi</a:t>
            </a:r>
            <a:r>
              <a:rPr lang="en-GB" sz="3500" dirty="0" smtClean="0">
                <a:solidFill>
                  <a:srgbClr val="FFFFFF"/>
                </a:solidFill>
                <a:latin typeface="Noto Sans"/>
              </a:rPr>
              <a:t> </a:t>
            </a:r>
            <a:r>
              <a:rPr lang="en-GB" sz="3500" dirty="0" err="1" smtClean="0">
                <a:solidFill>
                  <a:srgbClr val="FFFFFF"/>
                </a:solidFill>
                <a:latin typeface="Noto Sans"/>
              </a:rPr>
              <a:t>hậu</a:t>
            </a:r>
            <a:r>
              <a:rPr lang="en-GB" sz="3500" dirty="0" smtClean="0">
                <a:solidFill>
                  <a:srgbClr val="FFFFFF"/>
                </a:solidFill>
                <a:latin typeface="Noto Sans"/>
              </a:rPr>
              <a:t> </a:t>
            </a:r>
            <a:r>
              <a:rPr lang="en-GB" sz="3500" dirty="0" err="1" smtClean="0">
                <a:solidFill>
                  <a:srgbClr val="FFFFFF"/>
                </a:solidFill>
                <a:latin typeface="Noto Sans"/>
              </a:rPr>
              <a:t>môn</a:t>
            </a:r>
            <a:r>
              <a:rPr lang="en-GB" sz="3500" dirty="0" smtClean="0">
                <a:solidFill>
                  <a:srgbClr val="FFFFFF"/>
                </a:solidFill>
                <a:latin typeface="Noto Sans"/>
              </a:rPr>
              <a:t> </a:t>
            </a:r>
            <a:endParaRPr lang="en-GB" sz="3500" dirty="0">
              <a:solidFill>
                <a:srgbClr val="FFFFFF"/>
              </a:solidFill>
              <a:latin typeface="Noto Sans"/>
            </a:endParaRPr>
          </a:p>
          <a:p>
            <a:pPr marL="561344" lvl="1" indent="-280672">
              <a:lnSpc>
                <a:spcPts val="4160"/>
              </a:lnSpc>
              <a:buFont typeface="Arial"/>
              <a:buChar char="•"/>
            </a:pP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trên</a:t>
            </a:r>
            <a:r>
              <a:rPr lang="en-GB" sz="3500" dirty="0" smtClean="0">
                <a:solidFill>
                  <a:srgbClr val="FFFFFF"/>
                </a:solidFill>
                <a:latin typeface="Noto Sans"/>
              </a:rPr>
              <a:t> </a:t>
            </a:r>
            <a:r>
              <a:rPr lang="en-GB" sz="3500" dirty="0" err="1" smtClean="0">
                <a:solidFill>
                  <a:srgbClr val="FFFFFF"/>
                </a:solidFill>
                <a:latin typeface="Noto Sans"/>
              </a:rPr>
              <a:t>cơ</a:t>
            </a:r>
            <a:r>
              <a:rPr lang="en-GB" sz="3500" dirty="0" smtClean="0">
                <a:solidFill>
                  <a:srgbClr val="FFFFFF"/>
                </a:solidFill>
                <a:latin typeface="Noto Sans"/>
              </a:rPr>
              <a:t> </a:t>
            </a:r>
            <a:r>
              <a:rPr lang="en-GB" sz="3500" dirty="0" err="1" smtClean="0">
                <a:solidFill>
                  <a:srgbClr val="FFFFFF"/>
                </a:solidFill>
                <a:latin typeface="Noto Sans"/>
              </a:rPr>
              <a:t>nâng</a:t>
            </a:r>
            <a:r>
              <a:rPr lang="en-GB" sz="3500" dirty="0" smtClean="0">
                <a:solidFill>
                  <a:srgbClr val="FFFFFF"/>
                </a:solidFill>
                <a:latin typeface="Noto Sans"/>
              </a:rPr>
              <a:t> </a:t>
            </a:r>
          </a:p>
        </p:txBody>
      </p:sp>
      <p:pic>
        <p:nvPicPr>
          <p:cNvPr id="11" name="Picture 10"/>
          <p:cNvPicPr>
            <a:picLocks noChangeAspect="1"/>
          </p:cNvPicPr>
          <p:nvPr/>
        </p:nvPicPr>
        <p:blipFill>
          <a:blip r:embed="rId3"/>
          <a:stretch>
            <a:fillRect/>
          </a:stretch>
        </p:blipFill>
        <p:spPr>
          <a:xfrm>
            <a:off x="8610600" y="2649943"/>
            <a:ext cx="9296400" cy="6118006"/>
          </a:xfrm>
          <a:prstGeom prst="rect">
            <a:avLst/>
          </a:prstGeom>
        </p:spPr>
      </p:pic>
    </p:spTree>
    <p:extLst>
      <p:ext uri="{BB962C8B-B14F-4D97-AF65-F5344CB8AC3E}">
        <p14:creationId xmlns:p14="http://schemas.microsoft.com/office/powerpoint/2010/main" val="4183944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Điều</a:t>
            </a:r>
            <a:r>
              <a:rPr lang="en-US" b="1" dirty="0"/>
              <a:t> </a:t>
            </a:r>
            <a:r>
              <a:rPr lang="en-US" b="1" dirty="0" err="1"/>
              <a:t>trị</a:t>
            </a:r>
            <a:r>
              <a:rPr lang="en-US" b="1" dirty="0"/>
              <a:t> </a:t>
            </a:r>
            <a:r>
              <a:rPr lang="en-US" b="1" dirty="0" err="1"/>
              <a:t>rò</a:t>
            </a:r>
            <a:r>
              <a:rPr lang="en-US" b="1" dirty="0"/>
              <a:t> </a:t>
            </a:r>
            <a:r>
              <a:rPr lang="en-US" b="1" dirty="0" err="1"/>
              <a:t>hậu</a:t>
            </a:r>
            <a:r>
              <a:rPr lang="en-US" b="1" dirty="0"/>
              <a:t> </a:t>
            </a:r>
            <a:r>
              <a:rPr lang="en-US" b="1" dirty="0" err="1"/>
              <a:t>môn</a:t>
            </a:r>
            <a:r>
              <a:rPr lang="en-US" b="1" dirty="0"/>
              <a:t>.</a:t>
            </a:r>
            <a:endParaRPr lang="en-US" dirty="0"/>
          </a:p>
        </p:txBody>
      </p:sp>
      <p:sp>
        <p:nvSpPr>
          <p:cNvPr id="3" name="Content Placeholder 2"/>
          <p:cNvSpPr>
            <a:spLocks noGrp="1"/>
          </p:cNvSpPr>
          <p:nvPr>
            <p:ph idx="1"/>
          </p:nvPr>
        </p:nvSpPr>
        <p:spPr>
          <a:xfrm>
            <a:off x="457200" y="1600200"/>
            <a:ext cx="7612352" cy="7962900"/>
          </a:xfrm>
        </p:spPr>
        <p:txBody>
          <a:bodyPr/>
          <a:lstStyle/>
          <a:p>
            <a:r>
              <a:rPr lang="en-US" dirty="0" err="1" smtClean="0"/>
              <a:t>Cắt</a:t>
            </a:r>
            <a:r>
              <a:rPr lang="en-US" dirty="0" smtClean="0"/>
              <a:t> </a:t>
            </a:r>
            <a:r>
              <a:rPr lang="en-US" dirty="0" err="1" smtClean="0"/>
              <a:t>đường</a:t>
            </a:r>
            <a:r>
              <a:rPr lang="en-US" dirty="0" smtClean="0"/>
              <a:t> </a:t>
            </a:r>
            <a:r>
              <a:rPr lang="en-US" dirty="0" err="1" smtClean="0"/>
              <a:t>rò</a:t>
            </a:r>
            <a:r>
              <a:rPr lang="en-US" dirty="0" smtClean="0"/>
              <a:t> </a:t>
            </a:r>
            <a:r>
              <a:rPr lang="en-US" dirty="0" err="1" smtClean="0"/>
              <a:t>gian</a:t>
            </a:r>
            <a:r>
              <a:rPr lang="en-US" dirty="0" smtClean="0"/>
              <a:t> </a:t>
            </a:r>
            <a:r>
              <a:rPr lang="en-US" dirty="0" err="1" smtClean="0"/>
              <a:t>cơ</a:t>
            </a:r>
            <a:r>
              <a:rPr lang="en-US" dirty="0" smtClean="0"/>
              <a:t> </a:t>
            </a:r>
            <a:r>
              <a:rPr lang="en-US" dirty="0" err="1" smtClean="0"/>
              <a:t>thắt</a:t>
            </a:r>
            <a:r>
              <a:rPr lang="en-US" dirty="0" smtClean="0"/>
              <a:t>.</a:t>
            </a:r>
          </a:p>
          <a:p>
            <a:r>
              <a:rPr lang="en-US" dirty="0" err="1" smtClean="0"/>
              <a:t>Xác</a:t>
            </a:r>
            <a:r>
              <a:rPr lang="en-US" dirty="0" smtClean="0"/>
              <a:t> </a:t>
            </a:r>
            <a:r>
              <a:rPr lang="en-US" dirty="0" err="1" smtClean="0"/>
              <a:t>định</a:t>
            </a:r>
            <a:r>
              <a:rPr lang="en-US" dirty="0" smtClean="0"/>
              <a:t> </a:t>
            </a:r>
            <a:r>
              <a:rPr lang="en-US" dirty="0" err="1" smtClean="0"/>
              <a:t>đường</a:t>
            </a:r>
            <a:r>
              <a:rPr lang="en-US" dirty="0" smtClean="0"/>
              <a:t> </a:t>
            </a:r>
            <a:r>
              <a:rPr lang="en-US" dirty="0" err="1" smtClean="0"/>
              <a:t>đi</a:t>
            </a:r>
            <a:r>
              <a:rPr lang="en-US" dirty="0" smtClean="0"/>
              <a:t> </a:t>
            </a:r>
            <a:r>
              <a:rPr lang="en-US" dirty="0" err="1" smtClean="0"/>
              <a:t>của</a:t>
            </a:r>
            <a:r>
              <a:rPr lang="en-US" dirty="0" smtClean="0"/>
              <a:t> </a:t>
            </a:r>
            <a:r>
              <a:rPr lang="en-US" dirty="0" err="1" smtClean="0"/>
              <a:t>lỗ</a:t>
            </a:r>
            <a:r>
              <a:rPr lang="en-US" dirty="0" smtClean="0"/>
              <a:t> </a:t>
            </a:r>
            <a:r>
              <a:rPr lang="en-US" dirty="0" err="1" smtClean="0"/>
              <a:t>rò</a:t>
            </a:r>
            <a:r>
              <a:rPr lang="en-US" dirty="0" smtClean="0"/>
              <a:t>.</a:t>
            </a:r>
          </a:p>
          <a:p>
            <a:r>
              <a:rPr lang="en-US" dirty="0" err="1" smtClean="0"/>
              <a:t>Bóc</a:t>
            </a:r>
            <a:r>
              <a:rPr lang="en-US" dirty="0" smtClean="0"/>
              <a:t> </a:t>
            </a:r>
            <a:r>
              <a:rPr lang="en-US" dirty="0" err="1" smtClean="0"/>
              <a:t>tách</a:t>
            </a:r>
            <a:r>
              <a:rPr lang="en-US" dirty="0" smtClean="0"/>
              <a:t> </a:t>
            </a:r>
            <a:r>
              <a:rPr lang="en-US" dirty="0" err="1" smtClean="0"/>
              <a:t>thật</a:t>
            </a:r>
            <a:r>
              <a:rPr lang="en-US" dirty="0" smtClean="0"/>
              <a:t> </a:t>
            </a:r>
            <a:r>
              <a:rPr lang="en-US" dirty="0" err="1" smtClean="0"/>
              <a:t>tỉ</a:t>
            </a:r>
            <a:r>
              <a:rPr lang="en-US" dirty="0" smtClean="0"/>
              <a:t> </a:t>
            </a:r>
            <a:r>
              <a:rPr lang="en-US" dirty="0" err="1" smtClean="0"/>
              <a:t>mỉ</a:t>
            </a:r>
            <a:r>
              <a:rPr lang="en-US" dirty="0" smtClean="0"/>
              <a:t> </a:t>
            </a:r>
            <a:r>
              <a:rPr lang="en-US" dirty="0" err="1" smtClean="0"/>
              <a:t>để</a:t>
            </a:r>
            <a:r>
              <a:rPr lang="en-US" dirty="0" smtClean="0"/>
              <a:t> </a:t>
            </a:r>
            <a:r>
              <a:rPr lang="en-US" dirty="0" err="1" smtClean="0"/>
              <a:t>bộc</a:t>
            </a:r>
            <a:r>
              <a:rPr lang="en-US" dirty="0" smtClean="0"/>
              <a:t> </a:t>
            </a:r>
            <a:r>
              <a:rPr lang="en-US" dirty="0" err="1" smtClean="0"/>
              <a:t>lộ</a:t>
            </a:r>
            <a:r>
              <a:rPr lang="en-US" dirty="0" smtClean="0"/>
              <a:t> </a:t>
            </a:r>
            <a:r>
              <a:rPr lang="en-US" dirty="0" err="1" smtClean="0"/>
              <a:t>được</a:t>
            </a:r>
            <a:r>
              <a:rPr lang="en-US" dirty="0" smtClean="0"/>
              <a:t> </a:t>
            </a:r>
            <a:r>
              <a:rPr lang="en-US" dirty="0" err="1" smtClean="0"/>
              <a:t>đường</a:t>
            </a:r>
            <a:r>
              <a:rPr lang="en-US" dirty="0" smtClean="0"/>
              <a:t> </a:t>
            </a:r>
            <a:r>
              <a:rPr lang="en-US" dirty="0" err="1" smtClean="0"/>
              <a:t>rò</a:t>
            </a:r>
            <a:r>
              <a:rPr lang="en-US" dirty="0" smtClean="0"/>
              <a:t>. </a:t>
            </a:r>
          </a:p>
          <a:p>
            <a:r>
              <a:rPr lang="en-US" dirty="0" err="1" smtClean="0"/>
              <a:t>Móc</a:t>
            </a:r>
            <a:r>
              <a:rPr lang="en-US" dirty="0" smtClean="0"/>
              <a:t> </a:t>
            </a:r>
            <a:r>
              <a:rPr lang="en-US" dirty="0" err="1" smtClean="0"/>
              <a:t>đường</a:t>
            </a:r>
            <a:r>
              <a:rPr lang="en-US" dirty="0" smtClean="0"/>
              <a:t> </a:t>
            </a:r>
            <a:r>
              <a:rPr lang="en-US" dirty="0" err="1" smtClean="0"/>
              <a:t>rò</a:t>
            </a:r>
            <a:r>
              <a:rPr lang="en-US" dirty="0" smtClean="0"/>
              <a:t> </a:t>
            </a:r>
            <a:r>
              <a:rPr lang="en-US" dirty="0" err="1" smtClean="0"/>
              <a:t>lên</a:t>
            </a:r>
            <a:r>
              <a:rPr lang="en-US" dirty="0" smtClean="0"/>
              <a:t>, </a:t>
            </a:r>
            <a:r>
              <a:rPr lang="en-US" dirty="0" err="1" smtClean="0"/>
              <a:t>khâu</a:t>
            </a:r>
            <a:r>
              <a:rPr lang="en-US" dirty="0" smtClean="0"/>
              <a:t> </a:t>
            </a:r>
            <a:r>
              <a:rPr lang="en-US" dirty="0" err="1" smtClean="0"/>
              <a:t>cột</a:t>
            </a:r>
            <a:r>
              <a:rPr lang="en-US" dirty="0" smtClean="0"/>
              <a:t> </a:t>
            </a:r>
            <a:r>
              <a:rPr lang="en-US" dirty="0" err="1" smtClean="0"/>
              <a:t>đường</a:t>
            </a:r>
            <a:r>
              <a:rPr lang="en-US" dirty="0" smtClean="0"/>
              <a:t> </a:t>
            </a:r>
            <a:r>
              <a:rPr lang="en-US" dirty="0" err="1" smtClean="0"/>
              <a:t>rò</a:t>
            </a:r>
            <a:r>
              <a:rPr lang="en-US" dirty="0" smtClean="0"/>
              <a:t> </a:t>
            </a:r>
            <a:r>
              <a:rPr lang="en-US" dirty="0" err="1" smtClean="0"/>
              <a:t>bằng</a:t>
            </a:r>
            <a:r>
              <a:rPr lang="en-US" dirty="0" smtClean="0"/>
              <a:t> </a:t>
            </a:r>
            <a:r>
              <a:rPr lang="en-US" dirty="0" err="1" smtClean="0"/>
              <a:t>Vicryl</a:t>
            </a:r>
            <a:r>
              <a:rPr lang="en-US" dirty="0" smtClean="0"/>
              <a:t> 3.0 </a:t>
            </a:r>
            <a:r>
              <a:rPr lang="en-US" dirty="0" err="1" smtClean="0"/>
              <a:t>và</a:t>
            </a:r>
            <a:r>
              <a:rPr lang="en-US" dirty="0" smtClean="0"/>
              <a:t> </a:t>
            </a:r>
            <a:r>
              <a:rPr lang="en-US" dirty="0" err="1" smtClean="0"/>
              <a:t>cắt</a:t>
            </a:r>
            <a:r>
              <a:rPr lang="en-US" dirty="0" smtClean="0"/>
              <a:t> </a:t>
            </a:r>
            <a:r>
              <a:rPr lang="en-US" dirty="0" err="1" smtClean="0"/>
              <a:t>sát</a:t>
            </a:r>
            <a:r>
              <a:rPr lang="en-US" dirty="0" smtClean="0"/>
              <a:t> </a:t>
            </a:r>
            <a:r>
              <a:rPr lang="en-US" dirty="0" err="1" smtClean="0"/>
              <a:t>lỗ</a:t>
            </a:r>
            <a:r>
              <a:rPr lang="en-US" dirty="0" smtClean="0"/>
              <a:t> </a:t>
            </a:r>
            <a:r>
              <a:rPr lang="en-US" dirty="0" err="1" smtClean="0"/>
              <a:t>rò</a:t>
            </a:r>
            <a:r>
              <a:rPr lang="en-US" dirty="0" smtClean="0"/>
              <a:t> </a:t>
            </a:r>
            <a:r>
              <a:rPr lang="en-US" dirty="0" err="1" smtClean="0"/>
              <a:t>trong</a:t>
            </a:r>
            <a:r>
              <a:rPr lang="en-US" dirty="0" smtClean="0"/>
              <a:t>.</a:t>
            </a:r>
          </a:p>
          <a:p>
            <a:r>
              <a:rPr lang="en-US" dirty="0" err="1" smtClean="0"/>
              <a:t>Phần</a:t>
            </a:r>
            <a:r>
              <a:rPr lang="en-US" dirty="0" smtClean="0"/>
              <a:t> </a:t>
            </a:r>
            <a:r>
              <a:rPr lang="en-US" dirty="0" err="1" smtClean="0"/>
              <a:t>bên</a:t>
            </a:r>
            <a:r>
              <a:rPr lang="en-US" dirty="0" smtClean="0"/>
              <a:t> </a:t>
            </a:r>
            <a:r>
              <a:rPr lang="en-US" dirty="0" err="1" smtClean="0"/>
              <a:t>ngoài</a:t>
            </a:r>
            <a:r>
              <a:rPr lang="en-US" dirty="0" smtClean="0"/>
              <a:t> </a:t>
            </a:r>
            <a:r>
              <a:rPr lang="en-US" dirty="0" err="1" smtClean="0"/>
              <a:t>của</a:t>
            </a:r>
            <a:r>
              <a:rPr lang="en-US" dirty="0" smtClean="0"/>
              <a:t> </a:t>
            </a:r>
            <a:r>
              <a:rPr lang="en-US" dirty="0" err="1" smtClean="0"/>
              <a:t>đường</a:t>
            </a:r>
            <a:r>
              <a:rPr lang="en-US" dirty="0" smtClean="0"/>
              <a:t> </a:t>
            </a:r>
            <a:r>
              <a:rPr lang="en-US" dirty="0" err="1" smtClean="0"/>
              <a:t>rò</a:t>
            </a:r>
            <a:r>
              <a:rPr lang="en-US" dirty="0" smtClean="0"/>
              <a:t> </a:t>
            </a:r>
            <a:r>
              <a:rPr lang="en-US" dirty="0" err="1" smtClean="0"/>
              <a:t>cho</a:t>
            </a:r>
            <a:r>
              <a:rPr lang="en-US" dirty="0" smtClean="0"/>
              <a:t> </a:t>
            </a:r>
            <a:r>
              <a:rPr lang="en-US" dirty="0" err="1" smtClean="0"/>
              <a:t>đến</a:t>
            </a:r>
            <a:r>
              <a:rPr lang="en-US" dirty="0" smtClean="0"/>
              <a:t> </a:t>
            </a:r>
            <a:r>
              <a:rPr lang="en-US" dirty="0" err="1" smtClean="0"/>
              <a:t>lỗ</a:t>
            </a:r>
            <a:r>
              <a:rPr lang="en-US" dirty="0" smtClean="0"/>
              <a:t> </a:t>
            </a:r>
            <a:r>
              <a:rPr lang="en-US" dirty="0" err="1" smtClean="0"/>
              <a:t>rò</a:t>
            </a:r>
            <a:r>
              <a:rPr lang="en-US" dirty="0" smtClean="0"/>
              <a:t> </a:t>
            </a:r>
            <a:r>
              <a:rPr lang="en-US" dirty="0" err="1" smtClean="0"/>
              <a:t>ngoài</a:t>
            </a:r>
            <a:r>
              <a:rPr lang="en-US" dirty="0" smtClean="0"/>
              <a:t> </a:t>
            </a:r>
            <a:r>
              <a:rPr lang="en-US" dirty="0" err="1" smtClean="0"/>
              <a:t>được</a:t>
            </a:r>
            <a:r>
              <a:rPr lang="en-US" dirty="0" smtClean="0"/>
              <a:t> </a:t>
            </a:r>
            <a:r>
              <a:rPr lang="en-US" dirty="0" err="1" smtClean="0"/>
              <a:t>nạo</a:t>
            </a:r>
            <a:r>
              <a:rPr lang="en-US" dirty="0" smtClean="0"/>
              <a:t> </a:t>
            </a:r>
            <a:r>
              <a:rPr lang="en-US" dirty="0" err="1" smtClean="0"/>
              <a:t>sạch</a:t>
            </a:r>
            <a:r>
              <a:rPr lang="en-US" dirty="0" smtClean="0"/>
              <a:t>.</a:t>
            </a:r>
          </a:p>
          <a:p>
            <a:r>
              <a:rPr lang="en-US" dirty="0" err="1" smtClean="0"/>
              <a:t>Khâu</a:t>
            </a:r>
            <a:r>
              <a:rPr lang="en-US" dirty="0" smtClean="0"/>
              <a:t> </a:t>
            </a:r>
            <a:r>
              <a:rPr lang="en-US" dirty="0" err="1" smtClean="0"/>
              <a:t>lại</a:t>
            </a:r>
            <a:r>
              <a:rPr lang="en-US" dirty="0" smtClean="0"/>
              <a:t> </a:t>
            </a:r>
            <a:r>
              <a:rPr lang="en-US" dirty="0" err="1" smtClean="0"/>
              <a:t>vết</a:t>
            </a:r>
            <a:r>
              <a:rPr lang="en-US" dirty="0" smtClean="0"/>
              <a:t> </a:t>
            </a:r>
            <a:r>
              <a:rPr lang="en-US" dirty="0" err="1" smtClean="0"/>
              <a:t>mổ</a:t>
            </a:r>
            <a:r>
              <a:rPr lang="en-US" dirty="0" smtClean="0"/>
              <a:t> </a:t>
            </a:r>
            <a:r>
              <a:rPr lang="en-US" dirty="0" err="1" smtClean="0"/>
              <a:t>bằng</a:t>
            </a:r>
            <a:r>
              <a:rPr lang="en-US" dirty="0" smtClean="0"/>
              <a:t> </a:t>
            </a:r>
            <a:r>
              <a:rPr lang="en-US" dirty="0" err="1" smtClean="0"/>
              <a:t>Vicryl</a:t>
            </a:r>
            <a:r>
              <a:rPr lang="en-US" dirty="0" smtClean="0"/>
              <a:t> 3.0</a:t>
            </a:r>
            <a:endParaRPr lang="en-US" dirty="0"/>
          </a:p>
        </p:txBody>
      </p:sp>
      <p:pic>
        <p:nvPicPr>
          <p:cNvPr id="4" name="Picture 3"/>
          <p:cNvPicPr>
            <a:picLocks noChangeAspect="1"/>
          </p:cNvPicPr>
          <p:nvPr/>
        </p:nvPicPr>
        <p:blipFill>
          <a:blip r:embed="rId2"/>
          <a:stretch>
            <a:fillRect/>
          </a:stretch>
        </p:blipFill>
        <p:spPr>
          <a:xfrm>
            <a:off x="8069552" y="2026008"/>
            <a:ext cx="9582885" cy="7079892"/>
          </a:xfrm>
          <a:prstGeom prst="rect">
            <a:avLst/>
          </a:prstGeom>
        </p:spPr>
      </p:pic>
    </p:spTree>
    <p:extLst>
      <p:ext uri="{BB962C8B-B14F-4D97-AF65-F5344CB8AC3E}">
        <p14:creationId xmlns:p14="http://schemas.microsoft.com/office/powerpoint/2010/main" val="2804968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Điều</a:t>
            </a:r>
            <a:r>
              <a:rPr lang="en-US" b="1" dirty="0"/>
              <a:t> </a:t>
            </a:r>
            <a:r>
              <a:rPr lang="en-US" b="1" dirty="0" err="1"/>
              <a:t>trị</a:t>
            </a:r>
            <a:r>
              <a:rPr lang="en-US" b="1" dirty="0"/>
              <a:t> </a:t>
            </a:r>
            <a:r>
              <a:rPr lang="en-US" b="1" dirty="0" err="1"/>
              <a:t>rò</a:t>
            </a:r>
            <a:r>
              <a:rPr lang="en-US" b="1" dirty="0"/>
              <a:t> </a:t>
            </a:r>
            <a:r>
              <a:rPr lang="en-US" b="1" dirty="0" err="1"/>
              <a:t>hậu</a:t>
            </a:r>
            <a:r>
              <a:rPr lang="en-US" b="1" dirty="0"/>
              <a:t> </a:t>
            </a:r>
            <a:r>
              <a:rPr lang="en-US" b="1" dirty="0" err="1"/>
              <a:t>môn</a:t>
            </a:r>
            <a:r>
              <a:rPr lang="en-US" b="1" dirty="0"/>
              <a:t>.</a:t>
            </a:r>
            <a:endParaRPr lang="en-US" dirty="0"/>
          </a:p>
        </p:txBody>
      </p:sp>
      <p:sp>
        <p:nvSpPr>
          <p:cNvPr id="3" name="Content Placeholder 2"/>
          <p:cNvSpPr>
            <a:spLocks noGrp="1"/>
          </p:cNvSpPr>
          <p:nvPr>
            <p:ph idx="1"/>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điều</a:t>
            </a:r>
            <a:r>
              <a:rPr lang="en-US" dirty="0" smtClean="0"/>
              <a:t> </a:t>
            </a:r>
            <a:r>
              <a:rPr lang="en-US" dirty="0" err="1" smtClean="0"/>
              <a:t>trị</a:t>
            </a:r>
            <a:r>
              <a:rPr lang="en-US" dirty="0" smtClean="0"/>
              <a:t> </a:t>
            </a:r>
            <a:r>
              <a:rPr lang="en-US" dirty="0" err="1" smtClean="0"/>
              <a:t>rò</a:t>
            </a:r>
            <a:r>
              <a:rPr lang="en-US" dirty="0" smtClean="0"/>
              <a:t> </a:t>
            </a:r>
            <a:r>
              <a:rPr lang="en-US" dirty="0" err="1" smtClean="0"/>
              <a:t>hậu</a:t>
            </a:r>
            <a:r>
              <a:rPr lang="en-US" dirty="0" smtClean="0"/>
              <a:t> </a:t>
            </a:r>
            <a:r>
              <a:rPr lang="en-US" dirty="0" err="1" smtClean="0"/>
              <a:t>môn</a:t>
            </a:r>
            <a:r>
              <a:rPr lang="en-US" dirty="0" smtClean="0"/>
              <a:t> </a:t>
            </a:r>
            <a:r>
              <a:rPr lang="en-US" dirty="0" err="1" smtClean="0"/>
              <a:t>mới</a:t>
            </a:r>
            <a:r>
              <a:rPr lang="en-US" dirty="0" smtClean="0"/>
              <a:t>.</a:t>
            </a:r>
            <a:br>
              <a:rPr lang="en-US" dirty="0" smtClean="0"/>
            </a:br>
            <a:r>
              <a:rPr lang="en-US" dirty="0" smtClean="0"/>
              <a:t>+ </a:t>
            </a:r>
            <a:r>
              <a:rPr lang="en-US" dirty="0" err="1" smtClean="0"/>
              <a:t>Bơm</a:t>
            </a:r>
            <a:r>
              <a:rPr lang="en-US" dirty="0" smtClean="0"/>
              <a:t> </a:t>
            </a:r>
            <a:r>
              <a:rPr lang="en-US" dirty="0" err="1" smtClean="0"/>
              <a:t>keo</a:t>
            </a:r>
            <a:r>
              <a:rPr lang="en-US" dirty="0" smtClean="0"/>
              <a:t> </a:t>
            </a:r>
            <a:r>
              <a:rPr lang="en-US" dirty="0" err="1" smtClean="0"/>
              <a:t>sinh</a:t>
            </a:r>
            <a:r>
              <a:rPr lang="en-US" dirty="0" smtClean="0"/>
              <a:t> </a:t>
            </a:r>
            <a:r>
              <a:rPr lang="en-US" dirty="0" err="1" smtClean="0"/>
              <a:t>học</a:t>
            </a:r>
            <a:r>
              <a:rPr lang="en-US" dirty="0" smtClean="0"/>
              <a:t> </a:t>
            </a:r>
            <a:r>
              <a:rPr lang="en-US" dirty="0" err="1" smtClean="0"/>
              <a:t>có</a:t>
            </a:r>
            <a:r>
              <a:rPr lang="en-US" dirty="0" smtClean="0"/>
              <a:t> fibrin.</a:t>
            </a:r>
            <a:br>
              <a:rPr lang="en-US" dirty="0" smtClean="0"/>
            </a:br>
            <a:r>
              <a:rPr lang="en-US" dirty="0" smtClean="0"/>
              <a:t>+ </a:t>
            </a:r>
            <a:r>
              <a:rPr lang="en-US" dirty="0" err="1" smtClean="0"/>
              <a:t>Tế</a:t>
            </a:r>
            <a:r>
              <a:rPr lang="en-US" dirty="0" smtClean="0"/>
              <a:t> </a:t>
            </a:r>
            <a:r>
              <a:rPr lang="en-US" dirty="0" err="1" smtClean="0"/>
              <a:t>bào</a:t>
            </a:r>
            <a:r>
              <a:rPr lang="en-US" dirty="0" smtClean="0"/>
              <a:t> </a:t>
            </a:r>
            <a:r>
              <a:rPr lang="en-US" dirty="0" err="1" smtClean="0"/>
              <a:t>gốc</a:t>
            </a:r>
            <a:r>
              <a:rPr lang="en-US" dirty="0" smtClean="0"/>
              <a:t> </a:t>
            </a:r>
            <a:r>
              <a:rPr lang="en-US" dirty="0" err="1" smtClean="0"/>
              <a:t>từ</a:t>
            </a:r>
            <a:r>
              <a:rPr lang="en-US" dirty="0" smtClean="0"/>
              <a:t> </a:t>
            </a:r>
            <a:r>
              <a:rPr lang="en-US" dirty="0" err="1" smtClean="0"/>
              <a:t>mỡ</a:t>
            </a:r>
            <a:r>
              <a:rPr lang="en-US" dirty="0" smtClean="0"/>
              <a:t> </a:t>
            </a:r>
            <a:r>
              <a:rPr lang="en-US" dirty="0" err="1" smtClean="0"/>
              <a:t>tự</a:t>
            </a:r>
            <a:r>
              <a:rPr lang="en-US" dirty="0" smtClean="0"/>
              <a:t> </a:t>
            </a:r>
            <a:r>
              <a:rPr lang="en-US" dirty="0" err="1" smtClean="0"/>
              <a:t>thân</a:t>
            </a:r>
            <a:r>
              <a:rPr lang="en-US" dirty="0" smtClean="0"/>
              <a:t>.</a:t>
            </a:r>
            <a:endParaRPr lang="en-US" dirty="0"/>
          </a:p>
        </p:txBody>
      </p:sp>
    </p:spTree>
    <p:extLst>
      <p:ext uri="{BB962C8B-B14F-4D97-AF65-F5344CB8AC3E}">
        <p14:creationId xmlns:p14="http://schemas.microsoft.com/office/powerpoint/2010/main" val="3974066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188" t="19325" b="7518"/>
          <a:stretch>
            <a:fillRect/>
          </a:stretch>
        </p:blipFill>
        <p:spPr>
          <a:xfrm>
            <a:off x="0" y="0"/>
            <a:ext cx="18288000" cy="10287000"/>
          </a:xfrm>
          <a:prstGeom prst="rect">
            <a:avLst/>
          </a:prstGeom>
        </p:spPr>
      </p:pic>
      <p:sp>
        <p:nvSpPr>
          <p:cNvPr id="3" name="TextBox 3"/>
          <p:cNvSpPr txBox="1"/>
          <p:nvPr/>
        </p:nvSpPr>
        <p:spPr>
          <a:xfrm>
            <a:off x="4832179" y="3695700"/>
            <a:ext cx="8623640" cy="1962076"/>
          </a:xfrm>
          <a:prstGeom prst="rect">
            <a:avLst/>
          </a:prstGeom>
        </p:spPr>
        <p:txBody>
          <a:bodyPr wrap="square" lIns="0" tIns="0" rIns="0" bIns="0" rtlCol="0" anchor="t">
            <a:spAutoFit/>
          </a:bodyPr>
          <a:lstStyle/>
          <a:p>
            <a:pPr>
              <a:lnSpc>
                <a:spcPts val="15314"/>
              </a:lnSpc>
            </a:pPr>
            <a:r>
              <a:rPr lang="en-GB" sz="10938" dirty="0" smtClean="0">
                <a:solidFill>
                  <a:srgbClr val="5CE1E6"/>
                </a:solidFill>
                <a:latin typeface="Open Sans"/>
              </a:rPr>
              <a:t>THANK YOU</a:t>
            </a:r>
            <a:endParaRPr lang="en-US" sz="10938" dirty="0">
              <a:solidFill>
                <a:srgbClr val="5CE1E6"/>
              </a:solidFill>
              <a:latin typeface="Open Sans"/>
            </a:endParaRPr>
          </a:p>
        </p:txBody>
      </p:sp>
      <p:sp>
        <p:nvSpPr>
          <p:cNvPr id="6" name="AutoShape 6"/>
          <p:cNvSpPr/>
          <p:nvPr/>
        </p:nvSpPr>
        <p:spPr>
          <a:xfrm rot="60244" flipV="1">
            <a:off x="8077252" y="5916333"/>
            <a:ext cx="1236617" cy="16861"/>
          </a:xfrm>
          <a:prstGeom prst="line">
            <a:avLst/>
          </a:prstGeom>
          <a:ln w="95250" cap="flat">
            <a:solidFill>
              <a:srgbClr val="5CE1E6"/>
            </a:solidFill>
            <a:prstDash val="solid"/>
            <a:headEnd type="none" w="sm" len="sm"/>
            <a:tailEnd type="none" w="sm" len="sm"/>
          </a:ln>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Phân</a:t>
            </a:r>
            <a:r>
              <a:rPr lang="en-GB" sz="6000" dirty="0" smtClean="0">
                <a:solidFill>
                  <a:srgbClr val="FFFFFF"/>
                </a:solidFill>
                <a:latin typeface="Open Sans Bold"/>
              </a:rPr>
              <a:t> </a:t>
            </a:r>
            <a:r>
              <a:rPr lang="en-GB" sz="6000" dirty="0" err="1" smtClean="0">
                <a:solidFill>
                  <a:srgbClr val="FFFFFF"/>
                </a:solidFill>
                <a:latin typeface="Open Sans Bold"/>
              </a:rPr>
              <a:t>loại</a:t>
            </a:r>
            <a:r>
              <a:rPr lang="en-GB" sz="6000" dirty="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3140969" cy="329193"/>
          </a:xfrm>
          <a:prstGeom prst="rect">
            <a:avLst/>
          </a:prstGeom>
        </p:spPr>
        <p:txBody>
          <a:bodyPr lIns="0" tIns="0" rIns="0" bIns="0" rtlCol="0" anchor="t">
            <a:spAutoFit/>
          </a:bodyPr>
          <a:lstStyle/>
          <a:p>
            <a:pPr>
              <a:lnSpc>
                <a:spcPts val="2688"/>
              </a:lnSpc>
            </a:pPr>
            <a:r>
              <a:rPr lang="en-GB" sz="2100" dirty="0" err="1" smtClean="0">
                <a:solidFill>
                  <a:srgbClr val="5CE1E6"/>
                </a:solidFill>
                <a:latin typeface="Open Sans Bold"/>
              </a:rPr>
              <a:t>Phân</a:t>
            </a:r>
            <a:r>
              <a:rPr lang="en-GB" sz="2100" dirty="0" smtClean="0">
                <a:solidFill>
                  <a:srgbClr val="5CE1E6"/>
                </a:solidFill>
                <a:latin typeface="Open Sans Bold"/>
              </a:rPr>
              <a:t> </a:t>
            </a:r>
            <a:r>
              <a:rPr lang="en-GB" sz="2100" dirty="0" err="1" smtClean="0">
                <a:solidFill>
                  <a:srgbClr val="5CE1E6"/>
                </a:solidFill>
                <a:latin typeface="Open Sans Bold"/>
              </a:rPr>
              <a:t>Loại</a:t>
            </a:r>
            <a:endParaRPr lang="en-US" sz="2100" dirty="0">
              <a:solidFill>
                <a:srgbClr val="5CE1E6"/>
              </a:solidFill>
              <a:latin typeface="Open Sans Bold"/>
            </a:endParaRPr>
          </a:p>
        </p:txBody>
      </p:sp>
      <p:sp>
        <p:nvSpPr>
          <p:cNvPr id="9" name="TextBox 9"/>
          <p:cNvSpPr txBox="1"/>
          <p:nvPr/>
        </p:nvSpPr>
        <p:spPr>
          <a:xfrm>
            <a:off x="412376" y="4133332"/>
            <a:ext cx="7543800" cy="1615827"/>
          </a:xfrm>
          <a:prstGeom prst="rect">
            <a:avLst/>
          </a:prstGeom>
        </p:spPr>
        <p:txBody>
          <a:bodyPr wrap="square" lIns="0" tIns="0" rIns="0" bIns="0" rtlCol="0" anchor="t">
            <a:spAutoFit/>
          </a:bodyPr>
          <a:lstStyle/>
          <a:p>
            <a:pPr marL="561344" lvl="1" indent="-280672">
              <a:lnSpc>
                <a:spcPts val="4160"/>
              </a:lnSpc>
              <a:buFont typeface="Arial"/>
              <a:buChar char="•"/>
            </a:pP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khoang</a:t>
            </a:r>
            <a:r>
              <a:rPr lang="en-GB" sz="3500" dirty="0" smtClean="0">
                <a:solidFill>
                  <a:srgbClr val="FFFFFF"/>
                </a:solidFill>
                <a:latin typeface="Noto Sans"/>
              </a:rPr>
              <a:t> </a:t>
            </a:r>
            <a:r>
              <a:rPr lang="en-GB" sz="3500" dirty="0" err="1" smtClean="0">
                <a:solidFill>
                  <a:srgbClr val="FFFFFF"/>
                </a:solidFill>
                <a:latin typeface="Noto Sans"/>
              </a:rPr>
              <a:t>sau</a:t>
            </a:r>
            <a:r>
              <a:rPr lang="en-GB" sz="3500" dirty="0" smtClean="0">
                <a:solidFill>
                  <a:srgbClr val="FFFFFF"/>
                </a:solidFill>
                <a:latin typeface="Noto Sans"/>
              </a:rPr>
              <a:t> </a:t>
            </a:r>
            <a:r>
              <a:rPr lang="en-GB" sz="3500" dirty="0" err="1" smtClean="0">
                <a:solidFill>
                  <a:srgbClr val="FFFFFF"/>
                </a:solidFill>
                <a:latin typeface="Noto Sans"/>
              </a:rPr>
              <a:t>trực</a:t>
            </a:r>
            <a:r>
              <a:rPr lang="en-GB" sz="3500" dirty="0" smtClean="0">
                <a:solidFill>
                  <a:srgbClr val="FFFFFF"/>
                </a:solidFill>
                <a:latin typeface="Noto Sans"/>
              </a:rPr>
              <a:t> </a:t>
            </a:r>
            <a:r>
              <a:rPr lang="en-GB" sz="3500" dirty="0" err="1" smtClean="0">
                <a:solidFill>
                  <a:srgbClr val="FFFFFF"/>
                </a:solidFill>
                <a:latin typeface="Noto Sans"/>
              </a:rPr>
              <a:t>tràng</a:t>
            </a:r>
            <a:endParaRPr lang="en-GB" sz="3500" dirty="0" smtClean="0">
              <a:solidFill>
                <a:srgbClr val="FFFFFF"/>
              </a:solidFill>
              <a:latin typeface="Noto Sans"/>
            </a:endParaRPr>
          </a:p>
          <a:p>
            <a:pPr marL="561344" lvl="1" indent="-280672">
              <a:lnSpc>
                <a:spcPts val="4160"/>
              </a:lnSpc>
              <a:buFont typeface="Arial"/>
              <a:buChar char="•"/>
            </a:pP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khoang</a:t>
            </a:r>
            <a:r>
              <a:rPr lang="en-GB" sz="3500" dirty="0" smtClean="0">
                <a:solidFill>
                  <a:srgbClr val="FFFFFF"/>
                </a:solidFill>
                <a:latin typeface="Noto Sans"/>
              </a:rPr>
              <a:t> </a:t>
            </a:r>
            <a:r>
              <a:rPr lang="en-GB" sz="3500" dirty="0" err="1" smtClean="0">
                <a:solidFill>
                  <a:srgbClr val="FFFFFF"/>
                </a:solidFill>
                <a:latin typeface="Noto Sans"/>
              </a:rPr>
              <a:t>sau</a:t>
            </a:r>
            <a:r>
              <a:rPr lang="en-GB" sz="3500" dirty="0" smtClean="0">
                <a:solidFill>
                  <a:srgbClr val="FFFFFF"/>
                </a:solidFill>
                <a:latin typeface="Noto Sans"/>
              </a:rPr>
              <a:t> </a:t>
            </a:r>
            <a:r>
              <a:rPr lang="en-GB" sz="3500" dirty="0" err="1" smtClean="0">
                <a:solidFill>
                  <a:srgbClr val="FFFFFF"/>
                </a:solidFill>
                <a:latin typeface="Noto Sans"/>
              </a:rPr>
              <a:t>hậu</a:t>
            </a:r>
            <a:r>
              <a:rPr lang="en-GB" sz="3500" dirty="0" smtClean="0">
                <a:solidFill>
                  <a:srgbClr val="FFFFFF"/>
                </a:solidFill>
                <a:latin typeface="Noto Sans"/>
              </a:rPr>
              <a:t> </a:t>
            </a:r>
            <a:r>
              <a:rPr lang="en-GB" sz="3500" dirty="0" err="1" smtClean="0">
                <a:solidFill>
                  <a:srgbClr val="FFFFFF"/>
                </a:solidFill>
                <a:latin typeface="Noto Sans"/>
              </a:rPr>
              <a:t>môn</a:t>
            </a:r>
            <a:r>
              <a:rPr lang="en-GB" sz="3500" dirty="0" smtClean="0">
                <a:solidFill>
                  <a:srgbClr val="FFFFFF"/>
                </a:solidFill>
                <a:latin typeface="Noto Sans"/>
              </a:rPr>
              <a:t> </a:t>
            </a:r>
            <a:r>
              <a:rPr lang="en-GB" sz="3500" dirty="0" err="1" smtClean="0">
                <a:solidFill>
                  <a:srgbClr val="FFFFFF"/>
                </a:solidFill>
                <a:latin typeface="Noto Sans"/>
              </a:rPr>
              <a:t>sâu</a:t>
            </a:r>
            <a:endParaRPr lang="en-GB" sz="3500" dirty="0" smtClean="0">
              <a:solidFill>
                <a:srgbClr val="FFFFFF"/>
              </a:solidFill>
              <a:latin typeface="Noto Sans"/>
            </a:endParaRPr>
          </a:p>
          <a:p>
            <a:pPr marL="561344" lvl="1" indent="-280672">
              <a:lnSpc>
                <a:spcPts val="4160"/>
              </a:lnSpc>
              <a:buFont typeface="Arial"/>
              <a:buChar char="•"/>
            </a:pP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khoang</a:t>
            </a:r>
            <a:r>
              <a:rPr lang="en-GB" sz="3500" dirty="0" smtClean="0">
                <a:solidFill>
                  <a:srgbClr val="FFFFFF"/>
                </a:solidFill>
                <a:latin typeface="Noto Sans"/>
              </a:rPr>
              <a:t> </a:t>
            </a:r>
            <a:r>
              <a:rPr lang="en-GB" sz="3500" dirty="0" err="1" smtClean="0">
                <a:solidFill>
                  <a:srgbClr val="FFFFFF"/>
                </a:solidFill>
                <a:latin typeface="Noto Sans"/>
              </a:rPr>
              <a:t>sau</a:t>
            </a:r>
            <a:r>
              <a:rPr lang="en-GB" sz="3500" dirty="0" smtClean="0">
                <a:solidFill>
                  <a:srgbClr val="FFFFFF"/>
                </a:solidFill>
                <a:latin typeface="Noto Sans"/>
              </a:rPr>
              <a:t> </a:t>
            </a:r>
            <a:r>
              <a:rPr lang="en-GB" sz="3500" dirty="0" err="1" smtClean="0">
                <a:solidFill>
                  <a:srgbClr val="FFFFFF"/>
                </a:solidFill>
                <a:latin typeface="Noto Sans"/>
              </a:rPr>
              <a:t>hậu</a:t>
            </a:r>
            <a:r>
              <a:rPr lang="en-GB" sz="3500" dirty="0" smtClean="0">
                <a:solidFill>
                  <a:srgbClr val="FFFFFF"/>
                </a:solidFill>
                <a:latin typeface="Noto Sans"/>
              </a:rPr>
              <a:t> </a:t>
            </a:r>
            <a:r>
              <a:rPr lang="en-GB" sz="3500" dirty="0" err="1" smtClean="0">
                <a:solidFill>
                  <a:srgbClr val="FFFFFF"/>
                </a:solidFill>
                <a:latin typeface="Noto Sans"/>
              </a:rPr>
              <a:t>môn</a:t>
            </a:r>
            <a:r>
              <a:rPr lang="en-GB" sz="3500" dirty="0" smtClean="0">
                <a:solidFill>
                  <a:srgbClr val="FFFFFF"/>
                </a:solidFill>
                <a:latin typeface="Noto Sans"/>
              </a:rPr>
              <a:t> </a:t>
            </a:r>
            <a:r>
              <a:rPr lang="en-GB" sz="3500" dirty="0" err="1" smtClean="0">
                <a:solidFill>
                  <a:srgbClr val="FFFFFF"/>
                </a:solidFill>
                <a:latin typeface="Noto Sans"/>
              </a:rPr>
              <a:t>nông</a:t>
            </a:r>
            <a:endParaRPr lang="en-GB" sz="3500" dirty="0" smtClean="0">
              <a:solidFill>
                <a:srgbClr val="FFFFFF"/>
              </a:solidFill>
              <a:latin typeface="Noto Sans"/>
            </a:endParaRPr>
          </a:p>
        </p:txBody>
      </p:sp>
      <p:pic>
        <p:nvPicPr>
          <p:cNvPr id="10" name="Picture 9"/>
          <p:cNvPicPr>
            <a:picLocks noChangeAspect="1"/>
          </p:cNvPicPr>
          <p:nvPr/>
        </p:nvPicPr>
        <p:blipFill>
          <a:blip r:embed="rId3"/>
          <a:stretch>
            <a:fillRect/>
          </a:stretch>
        </p:blipFill>
        <p:spPr>
          <a:xfrm>
            <a:off x="10210800" y="2560391"/>
            <a:ext cx="6425369" cy="7086600"/>
          </a:xfrm>
          <a:prstGeom prst="rect">
            <a:avLst/>
          </a:prstGeom>
        </p:spPr>
      </p:pic>
    </p:spTree>
    <p:extLst>
      <p:ext uri="{BB962C8B-B14F-4D97-AF65-F5344CB8AC3E}">
        <p14:creationId xmlns:p14="http://schemas.microsoft.com/office/powerpoint/2010/main" val="307853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39231"/>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r>
              <a:rPr lang="en-GB" sz="6000" dirty="0" smtClean="0">
                <a:solidFill>
                  <a:srgbClr val="FFFFFF"/>
                </a:solidFill>
                <a:latin typeface="Open Sans Bold"/>
              </a:rPr>
              <a:t> </a:t>
            </a:r>
            <a:r>
              <a:rPr lang="en-GB" sz="6000" dirty="0" err="1" smtClean="0">
                <a:solidFill>
                  <a:srgbClr val="FFFFFF"/>
                </a:solidFill>
                <a:latin typeface="Open Sans Bold"/>
              </a:rPr>
              <a:t>trên</a:t>
            </a:r>
            <a:r>
              <a:rPr lang="en-GB" sz="6000" dirty="0" smtClean="0">
                <a:solidFill>
                  <a:srgbClr val="FFFFFF"/>
                </a:solidFill>
                <a:latin typeface="Open Sans Bold"/>
              </a:rPr>
              <a:t> </a:t>
            </a:r>
            <a:r>
              <a:rPr lang="en-GB" sz="6000" dirty="0" err="1" smtClean="0">
                <a:solidFill>
                  <a:srgbClr val="FFFFFF"/>
                </a:solidFill>
                <a:latin typeface="Open Sans Bold"/>
              </a:rPr>
              <a:t>cơ</a:t>
            </a:r>
            <a:r>
              <a:rPr lang="en-GB" sz="6000" dirty="0" smtClean="0">
                <a:solidFill>
                  <a:srgbClr val="FFFFFF"/>
                </a:solidFill>
                <a:latin typeface="Open Sans Bold"/>
              </a:rPr>
              <a:t> </a:t>
            </a:r>
            <a:r>
              <a:rPr lang="en-GB" sz="6000" dirty="0" err="1" smtClean="0">
                <a:solidFill>
                  <a:srgbClr val="FFFFFF"/>
                </a:solidFill>
                <a:latin typeface="Open Sans Bold"/>
              </a:rPr>
              <a:t>nâng</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a:t>
            </a:r>
            <a:r>
              <a:rPr lang="en-GB" sz="6000" dirty="0" err="1" smtClean="0">
                <a:solidFill>
                  <a:srgbClr val="FFFFFF"/>
                </a:solidFill>
                <a:latin typeface="Open Sans Bold"/>
              </a:rPr>
              <a:t>tác</a:t>
            </a:r>
            <a:r>
              <a:rPr lang="en-GB" sz="6000" dirty="0" smtClean="0">
                <a:solidFill>
                  <a:srgbClr val="FFFFFF"/>
                </a:solidFill>
                <a:latin typeface="Open Sans Bold"/>
              </a:rPr>
              <a:t> </a:t>
            </a:r>
            <a:r>
              <a:rPr lang="en-GB" sz="6000" dirty="0" err="1" smtClean="0">
                <a:solidFill>
                  <a:srgbClr val="FFFFFF"/>
                </a:solidFill>
                <a:latin typeface="Open Sans Bold"/>
              </a:rPr>
              <a:t>giả</a:t>
            </a:r>
            <a:r>
              <a:rPr lang="en-GB" sz="6000" dirty="0" smtClean="0">
                <a:solidFill>
                  <a:srgbClr val="FFFFFF"/>
                </a:solidFill>
                <a:latin typeface="Open Sans Bold"/>
              </a:rPr>
              <a:t> Ortega 2017</a:t>
            </a:r>
            <a:endParaRPr lang="en-US" sz="6000" dirty="0">
              <a:solidFill>
                <a:srgbClr val="FFFFFF"/>
              </a:solidFill>
              <a:latin typeface="Open Sans Bold"/>
            </a:endParaRPr>
          </a:p>
        </p:txBody>
      </p:sp>
      <p:sp>
        <p:nvSpPr>
          <p:cNvPr id="8" name="TextBox 8"/>
          <p:cNvSpPr txBox="1"/>
          <p:nvPr/>
        </p:nvSpPr>
        <p:spPr>
          <a:xfrm>
            <a:off x="381000" y="819716"/>
            <a:ext cx="3140969" cy="329193"/>
          </a:xfrm>
          <a:prstGeom prst="rect">
            <a:avLst/>
          </a:prstGeom>
        </p:spPr>
        <p:txBody>
          <a:bodyPr lIns="0" tIns="0" rIns="0" bIns="0" rtlCol="0" anchor="t">
            <a:spAutoFit/>
          </a:bodyPr>
          <a:lstStyle/>
          <a:p>
            <a:pPr>
              <a:lnSpc>
                <a:spcPts val="2688"/>
              </a:lnSpc>
            </a:pPr>
            <a:r>
              <a:rPr lang="en-GB" sz="2100" dirty="0" err="1" smtClean="0">
                <a:solidFill>
                  <a:srgbClr val="5CE1E6"/>
                </a:solidFill>
                <a:latin typeface="Open Sans Bold"/>
              </a:rPr>
              <a:t>Phân</a:t>
            </a:r>
            <a:r>
              <a:rPr lang="en-GB" sz="2100" dirty="0" smtClean="0">
                <a:solidFill>
                  <a:srgbClr val="5CE1E6"/>
                </a:solidFill>
                <a:latin typeface="Open Sans Bold"/>
              </a:rPr>
              <a:t> </a:t>
            </a:r>
            <a:r>
              <a:rPr lang="en-GB" sz="2100" dirty="0" err="1" smtClean="0">
                <a:solidFill>
                  <a:srgbClr val="5CE1E6"/>
                </a:solidFill>
                <a:latin typeface="Open Sans Bold"/>
              </a:rPr>
              <a:t>Loại</a:t>
            </a:r>
            <a:endParaRPr lang="en-US" sz="2100" dirty="0">
              <a:solidFill>
                <a:srgbClr val="5CE1E6"/>
              </a:solidFill>
              <a:latin typeface="Open Sans Bold"/>
            </a:endParaRPr>
          </a:p>
        </p:txBody>
      </p:sp>
      <p:sp>
        <p:nvSpPr>
          <p:cNvPr id="12" name="Rectangle 11"/>
          <p:cNvSpPr/>
          <p:nvPr/>
        </p:nvSpPr>
        <p:spPr>
          <a:xfrm>
            <a:off x="152400" y="3287214"/>
            <a:ext cx="11201400" cy="4664610"/>
          </a:xfrm>
          <a:prstGeom prst="rect">
            <a:avLst/>
          </a:prstGeom>
        </p:spPr>
        <p:txBody>
          <a:bodyPr wrap="square">
            <a:spAutoFit/>
          </a:bodyPr>
          <a:lstStyle/>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Loại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I: ổ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nhiễm</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khuẩn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nguyên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phát</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từ</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ổ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nhiễm</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gian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thắt</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lan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xuyên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nâng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có</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thể</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kèm</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hoặc</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không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kèm</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lan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xuống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ngồi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môn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cùng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bên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a:t>
            </a: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Loại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II: ổ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áp</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xe</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nguyên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phát</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từ</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ngồi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môn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lan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xuyên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nâng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cùng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bên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a:t>
            </a: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Loại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III: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Áp</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xe</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nâng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phía</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ngoài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thắt</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lan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từ</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ổ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áp</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xe</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nguyên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phát</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là</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áp</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xe</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môn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sâu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a:t>
            </a:r>
          </a:p>
          <a:p>
            <a:pPr marL="285750" marR="0" lvl="0" indent="-285750">
              <a:lnSpc>
                <a:spcPct val="115000"/>
              </a:lnSpc>
              <a:spcBef>
                <a:spcPts val="0"/>
              </a:spcBef>
              <a:spcAft>
                <a:spcPts val="600"/>
              </a:spcAft>
              <a:buFont typeface="Arial" panose="020B0604020202020204" pitchFamily="34" charset="0"/>
              <a:buChar char="•"/>
              <a:tabLst>
                <a:tab pos="228600" algn="l"/>
                <a:tab pos="457200" algn="l"/>
              </a:tabLst>
            </a:pP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Loại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IV: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Áp</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xe</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nâng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phía</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ngoài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thắt</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lan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đồng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thời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từ</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cả</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hai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sau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môn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sâu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và</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khoang</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ngồi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môn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một</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bên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hoặc</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cả</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hai</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2600" dirty="0" err="1">
                <a:solidFill>
                  <a:schemeClr val="bg1"/>
                </a:solidFill>
                <a:latin typeface="Noto Sans" panose="020B0604020202020204" charset="0"/>
                <a:ea typeface="Noto Sans" panose="020B0604020202020204" charset="0"/>
                <a:cs typeface="Times New Roman" panose="02020603050405020304" pitchFamily="18" charset="0"/>
              </a:rPr>
              <a:t>bên</a:t>
            </a:r>
            <a:r>
              <a:rPr lang="en-US" sz="2600" dirty="0">
                <a:solidFill>
                  <a:schemeClr val="bg1"/>
                </a:solidFill>
                <a:latin typeface="Noto Sans" panose="020B0604020202020204" charset="0"/>
                <a:ea typeface="Noto Sans" panose="020B0604020202020204" charset="0"/>
                <a:cs typeface="Times New Roman" panose="02020603050405020304" pitchFamily="18" charset="0"/>
              </a:rPr>
              <a:t>).</a:t>
            </a:r>
            <a:endParaRPr lang="en-US" sz="2600" dirty="0">
              <a:solidFill>
                <a:schemeClr val="bg1"/>
              </a:solidFill>
              <a:effectLst/>
              <a:latin typeface="Noto Sans" panose="020B0604020202020204" charset="0"/>
              <a:ea typeface="Noto Sans" panose="020B0604020202020204"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11353800" y="3493841"/>
            <a:ext cx="6629400" cy="5859709"/>
          </a:xfrm>
          <a:prstGeom prst="rect">
            <a:avLst/>
          </a:prstGeom>
        </p:spPr>
      </p:pic>
    </p:spTree>
    <p:extLst>
      <p:ext uri="{BB962C8B-B14F-4D97-AF65-F5344CB8AC3E}">
        <p14:creationId xmlns:p14="http://schemas.microsoft.com/office/powerpoint/2010/main" val="92360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376"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Phân</a:t>
            </a:r>
            <a:r>
              <a:rPr lang="en-GB" sz="6000" dirty="0" smtClean="0">
                <a:solidFill>
                  <a:srgbClr val="FFFFFF"/>
                </a:solidFill>
                <a:latin typeface="Open Sans Bold"/>
              </a:rPr>
              <a:t> </a:t>
            </a:r>
            <a:r>
              <a:rPr lang="en-GB" sz="6000" dirty="0" err="1" smtClean="0">
                <a:solidFill>
                  <a:srgbClr val="FFFFFF"/>
                </a:solidFill>
                <a:latin typeface="Open Sans Bold"/>
              </a:rPr>
              <a:t>loại</a:t>
            </a:r>
            <a:r>
              <a:rPr lang="en-GB" sz="6000" dirty="0">
                <a:solidFill>
                  <a:srgbClr val="FFFFFF"/>
                </a:solidFill>
                <a:latin typeface="Open Sans Bold"/>
              </a:rPr>
              <a:t> </a:t>
            </a:r>
            <a:r>
              <a:rPr lang="en-GB" sz="6000" dirty="0" err="1" smtClean="0">
                <a:solidFill>
                  <a:srgbClr val="FFFFFF"/>
                </a:solidFill>
                <a:latin typeface="Open Sans Bold"/>
              </a:rPr>
              <a:t>áp</a:t>
            </a:r>
            <a:r>
              <a:rPr lang="en-GB" sz="6000" dirty="0" smtClean="0">
                <a:solidFill>
                  <a:srgbClr val="FFFFFF"/>
                </a:solidFill>
                <a:latin typeface="Open Sans Bold"/>
              </a:rPr>
              <a:t> </a:t>
            </a:r>
            <a:r>
              <a:rPr lang="en-GB" sz="6000" dirty="0" err="1" smtClean="0">
                <a:solidFill>
                  <a:srgbClr val="FFFFFF"/>
                </a:solidFill>
                <a:latin typeface="Open Sans Bold"/>
              </a:rPr>
              <a:t>xe</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endParaRPr lang="en-US" sz="6000" dirty="0">
              <a:solidFill>
                <a:srgbClr val="FFFFFF"/>
              </a:solidFill>
              <a:latin typeface="Open Sans Bold"/>
            </a:endParaRPr>
          </a:p>
        </p:txBody>
      </p:sp>
      <p:sp>
        <p:nvSpPr>
          <p:cNvPr id="8" name="TextBox 8"/>
          <p:cNvSpPr txBox="1"/>
          <p:nvPr/>
        </p:nvSpPr>
        <p:spPr>
          <a:xfrm>
            <a:off x="381000" y="819716"/>
            <a:ext cx="3140969" cy="329193"/>
          </a:xfrm>
          <a:prstGeom prst="rect">
            <a:avLst/>
          </a:prstGeom>
        </p:spPr>
        <p:txBody>
          <a:bodyPr lIns="0" tIns="0" rIns="0" bIns="0" rtlCol="0" anchor="t">
            <a:spAutoFit/>
          </a:bodyPr>
          <a:lstStyle/>
          <a:p>
            <a:pPr>
              <a:lnSpc>
                <a:spcPts val="2688"/>
              </a:lnSpc>
            </a:pPr>
            <a:r>
              <a:rPr lang="en-GB" sz="2100" dirty="0" err="1" smtClean="0">
                <a:solidFill>
                  <a:srgbClr val="5CE1E6"/>
                </a:solidFill>
                <a:latin typeface="Open Sans Bold"/>
              </a:rPr>
              <a:t>Phân</a:t>
            </a:r>
            <a:r>
              <a:rPr lang="en-GB" sz="2100" dirty="0" smtClean="0">
                <a:solidFill>
                  <a:srgbClr val="5CE1E6"/>
                </a:solidFill>
                <a:latin typeface="Open Sans Bold"/>
              </a:rPr>
              <a:t> </a:t>
            </a:r>
            <a:r>
              <a:rPr lang="en-GB" sz="2100" dirty="0" err="1" smtClean="0">
                <a:solidFill>
                  <a:srgbClr val="5CE1E6"/>
                </a:solidFill>
                <a:latin typeface="Open Sans Bold"/>
              </a:rPr>
              <a:t>Loại</a:t>
            </a:r>
            <a:endParaRPr lang="en-US" sz="2100" dirty="0">
              <a:solidFill>
                <a:srgbClr val="5CE1E6"/>
              </a:solidFill>
              <a:latin typeface="Open Sans Bold"/>
            </a:endParaRPr>
          </a:p>
        </p:txBody>
      </p:sp>
      <p:sp>
        <p:nvSpPr>
          <p:cNvPr id="9" name="TextBox 9"/>
          <p:cNvSpPr txBox="1"/>
          <p:nvPr/>
        </p:nvSpPr>
        <p:spPr>
          <a:xfrm>
            <a:off x="838200" y="2815621"/>
            <a:ext cx="9144000" cy="5386090"/>
          </a:xfrm>
          <a:prstGeom prst="rect">
            <a:avLst/>
          </a:prstGeom>
        </p:spPr>
        <p:txBody>
          <a:bodyPr wrap="square" lIns="0" tIns="0" rIns="0" bIns="0" rtlCol="0" anchor="t">
            <a:spAutoFit/>
          </a:bodyPr>
          <a:lstStyle/>
          <a:p>
            <a:pPr marL="561344" lvl="1" indent="-280672">
              <a:lnSpc>
                <a:spcPts val="4160"/>
              </a:lnSpc>
              <a:buFont typeface="Arial"/>
              <a:buChar char="•"/>
            </a:pP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hình</a:t>
            </a:r>
            <a:r>
              <a:rPr lang="en-GB" sz="3500" dirty="0" smtClean="0">
                <a:solidFill>
                  <a:srgbClr val="FFFFFF"/>
                </a:solidFill>
                <a:latin typeface="Noto Sans"/>
              </a:rPr>
              <a:t> </a:t>
            </a:r>
            <a:r>
              <a:rPr lang="en-GB" sz="3500" dirty="0" err="1" smtClean="0">
                <a:solidFill>
                  <a:srgbClr val="FFFFFF"/>
                </a:solidFill>
                <a:latin typeface="Noto Sans"/>
              </a:rPr>
              <a:t>móng</a:t>
            </a:r>
            <a:r>
              <a:rPr lang="en-GB" sz="3500" dirty="0" smtClean="0">
                <a:solidFill>
                  <a:srgbClr val="FFFFFF"/>
                </a:solidFill>
                <a:latin typeface="Noto Sans"/>
              </a:rPr>
              <a:t> </a:t>
            </a:r>
            <a:r>
              <a:rPr lang="en-GB" sz="3500" dirty="0" err="1" smtClean="0">
                <a:solidFill>
                  <a:srgbClr val="FFFFFF"/>
                </a:solidFill>
                <a:latin typeface="Noto Sans"/>
              </a:rPr>
              <a:t>ngựa</a:t>
            </a:r>
            <a:r>
              <a:rPr lang="en-GB" sz="3500" dirty="0" smtClean="0">
                <a:solidFill>
                  <a:srgbClr val="FFFFFF"/>
                </a:solidFill>
                <a:latin typeface="Noto Sans"/>
              </a:rPr>
              <a:t>: </a:t>
            </a:r>
            <a:r>
              <a:rPr lang="en-GB" sz="3500" dirty="0" err="1" smtClean="0">
                <a:solidFill>
                  <a:srgbClr val="FFFFFF"/>
                </a:solidFill>
                <a:latin typeface="Noto Sans"/>
              </a:rPr>
              <a:t>là</a:t>
            </a:r>
            <a:r>
              <a:rPr lang="en-GB" sz="3500" dirty="0" smtClean="0">
                <a:solidFill>
                  <a:srgbClr val="FFFFFF"/>
                </a:solidFill>
                <a:latin typeface="Noto Sans"/>
              </a:rPr>
              <a:t> </a:t>
            </a: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ít</a:t>
            </a:r>
            <a:r>
              <a:rPr lang="en-GB" sz="3500" dirty="0" smtClean="0">
                <a:solidFill>
                  <a:srgbClr val="FFFFFF"/>
                </a:solidFill>
                <a:latin typeface="Noto Sans"/>
              </a:rPr>
              <a:t> </a:t>
            </a:r>
            <a:r>
              <a:rPr lang="en-GB" sz="3500" dirty="0" err="1" smtClean="0">
                <a:solidFill>
                  <a:srgbClr val="FFFFFF"/>
                </a:solidFill>
                <a:latin typeface="Noto Sans"/>
              </a:rPr>
              <a:t>nhất</a:t>
            </a:r>
            <a:r>
              <a:rPr lang="en-GB" sz="3500" dirty="0" smtClean="0">
                <a:solidFill>
                  <a:srgbClr val="FFFFFF"/>
                </a:solidFill>
                <a:latin typeface="Noto Sans"/>
              </a:rPr>
              <a:t> ở 2 </a:t>
            </a:r>
            <a:r>
              <a:rPr lang="en-GB" sz="3500" dirty="0" err="1" smtClean="0">
                <a:solidFill>
                  <a:srgbClr val="FFFFFF"/>
                </a:solidFill>
                <a:latin typeface="Noto Sans"/>
              </a:rPr>
              <a:t>khoang</a:t>
            </a:r>
            <a:r>
              <a:rPr lang="en-GB" sz="3500" dirty="0" smtClean="0">
                <a:solidFill>
                  <a:srgbClr val="FFFFFF"/>
                </a:solidFill>
                <a:latin typeface="Noto Sans"/>
              </a:rPr>
              <a:t> </a:t>
            </a:r>
            <a:r>
              <a:rPr lang="en-GB" sz="3500" dirty="0" err="1" smtClean="0">
                <a:solidFill>
                  <a:srgbClr val="FFFFFF"/>
                </a:solidFill>
                <a:latin typeface="Noto Sans"/>
              </a:rPr>
              <a:t>liên</a:t>
            </a:r>
            <a:r>
              <a:rPr lang="en-GB" sz="3500" dirty="0" smtClean="0">
                <a:solidFill>
                  <a:srgbClr val="FFFFFF"/>
                </a:solidFill>
                <a:latin typeface="Noto Sans"/>
              </a:rPr>
              <a:t> </a:t>
            </a:r>
            <a:r>
              <a:rPr lang="en-GB" sz="3500" dirty="0" err="1" smtClean="0">
                <a:solidFill>
                  <a:srgbClr val="FFFFFF"/>
                </a:solidFill>
                <a:latin typeface="Noto Sans"/>
              </a:rPr>
              <a:t>tục</a:t>
            </a:r>
            <a:r>
              <a:rPr lang="en-GB" sz="3500" dirty="0" smtClean="0">
                <a:solidFill>
                  <a:srgbClr val="FFFFFF"/>
                </a:solidFill>
                <a:latin typeface="Noto Sans"/>
              </a:rPr>
              <a:t> </a:t>
            </a:r>
            <a:r>
              <a:rPr lang="en-GB" sz="3500" dirty="0" err="1" smtClean="0">
                <a:solidFill>
                  <a:srgbClr val="FFFFFF"/>
                </a:solidFill>
                <a:latin typeface="Noto Sans"/>
              </a:rPr>
              <a:t>nhau</a:t>
            </a:r>
            <a:r>
              <a:rPr lang="en-GB" sz="3500" dirty="0" smtClean="0">
                <a:solidFill>
                  <a:srgbClr val="FFFFFF"/>
                </a:solidFill>
                <a:latin typeface="Noto Sans"/>
              </a:rPr>
              <a:t> </a:t>
            </a:r>
            <a:r>
              <a:rPr lang="en-GB" sz="3500" dirty="0" err="1" smtClean="0">
                <a:solidFill>
                  <a:srgbClr val="FFFFFF"/>
                </a:solidFill>
                <a:latin typeface="Noto Sans"/>
              </a:rPr>
              <a:t>theo</a:t>
            </a:r>
            <a:r>
              <a:rPr lang="en-GB" sz="3500" dirty="0" smtClean="0">
                <a:solidFill>
                  <a:srgbClr val="FFFFFF"/>
                </a:solidFill>
                <a:latin typeface="Noto Sans"/>
              </a:rPr>
              <a:t> </a:t>
            </a:r>
            <a:r>
              <a:rPr lang="en-GB" sz="3500" dirty="0" err="1" smtClean="0">
                <a:solidFill>
                  <a:srgbClr val="FFFFFF"/>
                </a:solidFill>
                <a:latin typeface="Noto Sans"/>
              </a:rPr>
              <a:t>mặt</a:t>
            </a:r>
            <a:r>
              <a:rPr lang="en-GB" sz="3500" dirty="0" smtClean="0">
                <a:solidFill>
                  <a:srgbClr val="FFFFFF"/>
                </a:solidFill>
                <a:latin typeface="Noto Sans"/>
              </a:rPr>
              <a:t> </a:t>
            </a:r>
            <a:r>
              <a:rPr lang="en-GB" sz="3500" dirty="0" err="1" smtClean="0">
                <a:solidFill>
                  <a:srgbClr val="FFFFFF"/>
                </a:solidFill>
                <a:latin typeface="Noto Sans"/>
              </a:rPr>
              <a:t>phẳng</a:t>
            </a:r>
            <a:r>
              <a:rPr lang="en-GB" sz="3500" dirty="0" smtClean="0">
                <a:solidFill>
                  <a:srgbClr val="FFFFFF"/>
                </a:solidFill>
                <a:latin typeface="Noto Sans"/>
              </a:rPr>
              <a:t> </a:t>
            </a:r>
            <a:r>
              <a:rPr lang="en-GB" sz="3500" dirty="0" err="1" smtClean="0">
                <a:solidFill>
                  <a:srgbClr val="FFFFFF"/>
                </a:solidFill>
                <a:latin typeface="Noto Sans"/>
              </a:rPr>
              <a:t>cắt</a:t>
            </a:r>
            <a:r>
              <a:rPr lang="en-GB" sz="3500" dirty="0" smtClean="0">
                <a:solidFill>
                  <a:srgbClr val="FFFFFF"/>
                </a:solidFill>
                <a:latin typeface="Noto Sans"/>
              </a:rPr>
              <a:t> </a:t>
            </a:r>
            <a:r>
              <a:rPr lang="en-GB" sz="3500" dirty="0" err="1" smtClean="0">
                <a:solidFill>
                  <a:srgbClr val="FFFFFF"/>
                </a:solidFill>
                <a:latin typeface="Noto Sans"/>
              </a:rPr>
              <a:t>ngang</a:t>
            </a:r>
            <a:r>
              <a:rPr lang="en-GB" sz="3500" dirty="0" smtClean="0">
                <a:solidFill>
                  <a:srgbClr val="FFFFFF"/>
                </a:solidFill>
                <a:latin typeface="Noto Sans"/>
              </a:rPr>
              <a:t> </a:t>
            </a:r>
            <a:r>
              <a:rPr lang="en-GB" sz="3500" dirty="0" err="1" smtClean="0">
                <a:solidFill>
                  <a:srgbClr val="FFFFFF"/>
                </a:solidFill>
                <a:latin typeface="Noto Sans"/>
              </a:rPr>
              <a:t>ống</a:t>
            </a:r>
            <a:r>
              <a:rPr lang="en-GB" sz="3500" dirty="0" smtClean="0">
                <a:solidFill>
                  <a:srgbClr val="FFFFFF"/>
                </a:solidFill>
                <a:latin typeface="Noto Sans"/>
              </a:rPr>
              <a:t> </a:t>
            </a:r>
            <a:r>
              <a:rPr lang="en-GB" sz="3500" dirty="0" err="1" smtClean="0">
                <a:solidFill>
                  <a:srgbClr val="FFFFFF"/>
                </a:solidFill>
                <a:latin typeface="Noto Sans"/>
              </a:rPr>
              <a:t>hậu</a:t>
            </a:r>
            <a:r>
              <a:rPr lang="en-GB" sz="3500" dirty="0" smtClean="0">
                <a:solidFill>
                  <a:srgbClr val="FFFFFF"/>
                </a:solidFill>
                <a:latin typeface="Noto Sans"/>
              </a:rPr>
              <a:t> </a:t>
            </a:r>
            <a:r>
              <a:rPr lang="en-GB" sz="3500" dirty="0" err="1" smtClean="0">
                <a:solidFill>
                  <a:srgbClr val="FFFFFF"/>
                </a:solidFill>
                <a:latin typeface="Noto Sans"/>
              </a:rPr>
              <a:t>môn</a:t>
            </a:r>
            <a:r>
              <a:rPr lang="en-GB" sz="3500" dirty="0" smtClean="0">
                <a:solidFill>
                  <a:srgbClr val="FFFFFF"/>
                </a:solidFill>
                <a:latin typeface="Noto Sans"/>
              </a:rPr>
              <a:t>, </a:t>
            </a:r>
            <a:r>
              <a:rPr lang="en-GB" sz="3500" dirty="0" err="1" smtClean="0">
                <a:solidFill>
                  <a:srgbClr val="FFFFFF"/>
                </a:solidFill>
                <a:latin typeface="Noto Sans"/>
              </a:rPr>
              <a:t>ngoài</a:t>
            </a:r>
            <a:r>
              <a:rPr lang="en-GB" sz="3500" dirty="0" smtClean="0">
                <a:solidFill>
                  <a:srgbClr val="FFFFFF"/>
                </a:solidFill>
                <a:latin typeface="Noto Sans"/>
              </a:rPr>
              <a:t> </a:t>
            </a:r>
            <a:r>
              <a:rPr lang="en-GB" sz="3500" dirty="0" err="1" smtClean="0">
                <a:solidFill>
                  <a:srgbClr val="FFFFFF"/>
                </a:solidFill>
                <a:latin typeface="Noto Sans"/>
              </a:rPr>
              <a:t>ra</a:t>
            </a:r>
            <a:r>
              <a:rPr lang="en-GB" sz="3500" dirty="0" smtClean="0">
                <a:solidFill>
                  <a:srgbClr val="FFFFFF"/>
                </a:solidFill>
                <a:latin typeface="Noto Sans"/>
              </a:rPr>
              <a:t> </a:t>
            </a:r>
            <a:r>
              <a:rPr lang="en-GB" sz="3500" dirty="0" err="1" smtClean="0">
                <a:solidFill>
                  <a:srgbClr val="FFFFFF"/>
                </a:solidFill>
                <a:latin typeface="Noto Sans"/>
              </a:rPr>
              <a:t>các</a:t>
            </a:r>
            <a:r>
              <a:rPr lang="en-GB" sz="3500" dirty="0" smtClean="0">
                <a:solidFill>
                  <a:srgbClr val="FFFFFF"/>
                </a:solidFill>
                <a:latin typeface="Noto Sans"/>
              </a:rPr>
              <a:t> ổ </a:t>
            </a: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chiếm</a:t>
            </a:r>
            <a:r>
              <a:rPr lang="en-GB" sz="3500" dirty="0" smtClean="0">
                <a:solidFill>
                  <a:srgbClr val="FFFFFF"/>
                </a:solidFill>
                <a:latin typeface="Noto Sans"/>
              </a:rPr>
              <a:t> </a:t>
            </a:r>
            <a:r>
              <a:rPr lang="en-GB" sz="3500" dirty="0" err="1" smtClean="0">
                <a:solidFill>
                  <a:srgbClr val="FFFFFF"/>
                </a:solidFill>
                <a:latin typeface="Noto Sans"/>
              </a:rPr>
              <a:t>gần</a:t>
            </a:r>
            <a:r>
              <a:rPr lang="en-GB" sz="3500" dirty="0" smtClean="0">
                <a:solidFill>
                  <a:srgbClr val="FFFFFF"/>
                </a:solidFill>
                <a:latin typeface="Noto Sans"/>
              </a:rPr>
              <a:t> </a:t>
            </a:r>
            <a:r>
              <a:rPr lang="en-GB" sz="3500" dirty="0" err="1" smtClean="0">
                <a:solidFill>
                  <a:srgbClr val="FFFFFF"/>
                </a:solidFill>
                <a:latin typeface="Noto Sans"/>
              </a:rPr>
              <a:t>phân</a:t>
            </a:r>
            <a:r>
              <a:rPr lang="en-GB" sz="3500" dirty="0" smtClean="0">
                <a:solidFill>
                  <a:srgbClr val="FFFFFF"/>
                </a:solidFill>
                <a:latin typeface="Noto Sans"/>
              </a:rPr>
              <a:t> </a:t>
            </a:r>
            <a:r>
              <a:rPr lang="en-GB" sz="3500" dirty="0" err="1" smtClean="0">
                <a:solidFill>
                  <a:srgbClr val="FFFFFF"/>
                </a:solidFill>
                <a:latin typeface="Noto Sans"/>
              </a:rPr>
              <a:t>nửa</a:t>
            </a:r>
            <a:r>
              <a:rPr lang="en-GB" sz="3500" dirty="0" smtClean="0">
                <a:solidFill>
                  <a:srgbClr val="FFFFFF"/>
                </a:solidFill>
                <a:latin typeface="Noto Sans"/>
              </a:rPr>
              <a:t> </a:t>
            </a:r>
            <a:r>
              <a:rPr lang="en-GB" sz="3500" dirty="0" err="1" smtClean="0">
                <a:solidFill>
                  <a:srgbClr val="FFFFFF"/>
                </a:solidFill>
                <a:latin typeface="Noto Sans"/>
              </a:rPr>
              <a:t>chu</a:t>
            </a:r>
            <a:r>
              <a:rPr lang="en-GB" sz="3500" dirty="0" smtClean="0">
                <a:solidFill>
                  <a:srgbClr val="FFFFFF"/>
                </a:solidFill>
                <a:latin typeface="Noto Sans"/>
              </a:rPr>
              <a:t> vi </a:t>
            </a:r>
            <a:r>
              <a:rPr lang="en-GB" sz="3500" dirty="0" err="1" smtClean="0">
                <a:solidFill>
                  <a:srgbClr val="FFFFFF"/>
                </a:solidFill>
                <a:latin typeface="Noto Sans"/>
              </a:rPr>
              <a:t>hậu</a:t>
            </a:r>
            <a:r>
              <a:rPr lang="en-GB" sz="3500" dirty="0" smtClean="0">
                <a:solidFill>
                  <a:srgbClr val="FFFFFF"/>
                </a:solidFill>
                <a:latin typeface="Noto Sans"/>
              </a:rPr>
              <a:t> </a:t>
            </a:r>
            <a:r>
              <a:rPr lang="en-GB" sz="3500" dirty="0" err="1" smtClean="0">
                <a:solidFill>
                  <a:srgbClr val="FFFFFF"/>
                </a:solidFill>
                <a:latin typeface="Noto Sans"/>
              </a:rPr>
              <a:t>môn</a:t>
            </a:r>
            <a:r>
              <a:rPr lang="en-GB" sz="3500" dirty="0" smtClean="0">
                <a:solidFill>
                  <a:srgbClr val="FFFFFF"/>
                </a:solidFill>
                <a:latin typeface="Noto Sans"/>
              </a:rPr>
              <a:t> </a:t>
            </a:r>
            <a:r>
              <a:rPr lang="en-GB" sz="3500" dirty="0" err="1" smtClean="0">
                <a:solidFill>
                  <a:srgbClr val="FFFFFF"/>
                </a:solidFill>
                <a:latin typeface="Noto Sans"/>
              </a:rPr>
              <a:t>cũng</a:t>
            </a:r>
            <a:r>
              <a:rPr lang="en-GB" sz="3500" dirty="0" smtClean="0">
                <a:solidFill>
                  <a:srgbClr val="FFFFFF"/>
                </a:solidFill>
                <a:latin typeface="Noto Sans"/>
              </a:rPr>
              <a:t> </a:t>
            </a:r>
            <a:r>
              <a:rPr lang="en-GB" sz="3500" dirty="0" err="1" smtClean="0">
                <a:solidFill>
                  <a:srgbClr val="FFFFFF"/>
                </a:solidFill>
                <a:latin typeface="Noto Sans"/>
              </a:rPr>
              <a:t>được</a:t>
            </a:r>
            <a:r>
              <a:rPr lang="en-GB" sz="3500" dirty="0" smtClean="0">
                <a:solidFill>
                  <a:srgbClr val="FFFFFF"/>
                </a:solidFill>
                <a:latin typeface="Noto Sans"/>
              </a:rPr>
              <a:t> </a:t>
            </a:r>
            <a:r>
              <a:rPr lang="en-GB" sz="3500" dirty="0" err="1" smtClean="0">
                <a:solidFill>
                  <a:srgbClr val="FFFFFF"/>
                </a:solidFill>
                <a:latin typeface="Noto Sans"/>
              </a:rPr>
              <a:t>gọi</a:t>
            </a:r>
            <a:r>
              <a:rPr lang="en-GB" sz="3500" dirty="0" smtClean="0">
                <a:solidFill>
                  <a:srgbClr val="FFFFFF"/>
                </a:solidFill>
                <a:latin typeface="Noto Sans"/>
              </a:rPr>
              <a:t> </a:t>
            </a:r>
            <a:r>
              <a:rPr lang="en-GB" sz="3500" dirty="0" err="1" smtClean="0">
                <a:solidFill>
                  <a:srgbClr val="FFFFFF"/>
                </a:solidFill>
                <a:latin typeface="Noto Sans"/>
              </a:rPr>
              <a:t>là</a:t>
            </a:r>
            <a:r>
              <a:rPr lang="en-GB" sz="3500" dirty="0" smtClean="0">
                <a:solidFill>
                  <a:srgbClr val="FFFFFF"/>
                </a:solidFill>
                <a:latin typeface="Noto Sans"/>
              </a:rPr>
              <a:t> </a:t>
            </a: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xe</a:t>
            </a:r>
            <a:r>
              <a:rPr lang="en-GB" sz="3500" dirty="0" smtClean="0">
                <a:solidFill>
                  <a:srgbClr val="FFFFFF"/>
                </a:solidFill>
                <a:latin typeface="Noto Sans"/>
              </a:rPr>
              <a:t> </a:t>
            </a:r>
            <a:r>
              <a:rPr lang="en-GB" sz="3500" dirty="0" err="1" smtClean="0">
                <a:solidFill>
                  <a:srgbClr val="FFFFFF"/>
                </a:solidFill>
                <a:latin typeface="Noto Sans"/>
              </a:rPr>
              <a:t>hình</a:t>
            </a:r>
            <a:r>
              <a:rPr lang="en-GB" sz="3500" dirty="0" smtClean="0">
                <a:solidFill>
                  <a:srgbClr val="FFFFFF"/>
                </a:solidFill>
                <a:latin typeface="Noto Sans"/>
              </a:rPr>
              <a:t> </a:t>
            </a:r>
            <a:r>
              <a:rPr lang="en-GB" sz="3500" dirty="0" err="1" smtClean="0">
                <a:solidFill>
                  <a:srgbClr val="FFFFFF"/>
                </a:solidFill>
                <a:latin typeface="Noto Sans"/>
              </a:rPr>
              <a:t>móng</a:t>
            </a:r>
            <a:r>
              <a:rPr lang="en-GB" sz="3500" dirty="0" smtClean="0">
                <a:solidFill>
                  <a:srgbClr val="FFFFFF"/>
                </a:solidFill>
                <a:latin typeface="Noto Sans"/>
              </a:rPr>
              <a:t> </a:t>
            </a:r>
            <a:r>
              <a:rPr lang="en-GB" sz="3500" dirty="0" err="1" smtClean="0">
                <a:solidFill>
                  <a:srgbClr val="FFFFFF"/>
                </a:solidFill>
                <a:latin typeface="Noto Sans"/>
              </a:rPr>
              <a:t>ngựa</a:t>
            </a:r>
            <a:endParaRPr lang="en-GB" sz="3500" dirty="0">
              <a:solidFill>
                <a:srgbClr val="FFFFFF"/>
              </a:solidFill>
              <a:latin typeface="Noto Sans"/>
            </a:endParaRPr>
          </a:p>
          <a:p>
            <a:pPr marL="561344" lvl="1" indent="-280672">
              <a:lnSpc>
                <a:spcPts val="4160"/>
              </a:lnSpc>
              <a:buFont typeface="Arial"/>
              <a:buChar char="•"/>
            </a:pPr>
            <a:r>
              <a:rPr lang="en-GB" sz="3500" dirty="0" err="1" smtClean="0">
                <a:solidFill>
                  <a:srgbClr val="FFFFFF"/>
                </a:solidFill>
                <a:latin typeface="Noto Sans"/>
              </a:rPr>
              <a:t>Nguyên</a:t>
            </a:r>
            <a:r>
              <a:rPr lang="en-GB" sz="3500" dirty="0" smtClean="0">
                <a:solidFill>
                  <a:srgbClr val="FFFFFF"/>
                </a:solidFill>
                <a:latin typeface="Noto Sans"/>
              </a:rPr>
              <a:t> </a:t>
            </a:r>
            <a:r>
              <a:rPr lang="en-GB" sz="3500" dirty="0" err="1" smtClean="0">
                <a:solidFill>
                  <a:srgbClr val="FFFFFF"/>
                </a:solidFill>
                <a:latin typeface="Noto Sans"/>
              </a:rPr>
              <a:t>nhân</a:t>
            </a:r>
            <a:r>
              <a:rPr lang="en-GB" sz="3500" dirty="0" smtClean="0">
                <a:solidFill>
                  <a:srgbClr val="FFFFFF"/>
                </a:solidFill>
                <a:latin typeface="Noto Sans"/>
              </a:rPr>
              <a:t> : do ổ </a:t>
            </a:r>
            <a:r>
              <a:rPr lang="en-GB" sz="3500" dirty="0" err="1" smtClean="0">
                <a:solidFill>
                  <a:srgbClr val="FFFFFF"/>
                </a:solidFill>
                <a:latin typeface="Noto Sans"/>
              </a:rPr>
              <a:t>nhiễm</a:t>
            </a:r>
            <a:r>
              <a:rPr lang="en-GB" sz="3500" dirty="0" smtClean="0">
                <a:solidFill>
                  <a:srgbClr val="FFFFFF"/>
                </a:solidFill>
                <a:latin typeface="Noto Sans"/>
              </a:rPr>
              <a:t> </a:t>
            </a:r>
            <a:r>
              <a:rPr lang="en-GB" sz="3500" dirty="0" err="1" smtClean="0">
                <a:solidFill>
                  <a:srgbClr val="FFFFFF"/>
                </a:solidFill>
                <a:latin typeface="Noto Sans"/>
              </a:rPr>
              <a:t>khuẩn</a:t>
            </a:r>
            <a:r>
              <a:rPr lang="en-GB" sz="3500" dirty="0" smtClean="0">
                <a:solidFill>
                  <a:srgbClr val="FFFFFF"/>
                </a:solidFill>
                <a:latin typeface="Noto Sans"/>
              </a:rPr>
              <a:t> </a:t>
            </a:r>
            <a:r>
              <a:rPr lang="en-GB" sz="3500" dirty="0" err="1" smtClean="0">
                <a:solidFill>
                  <a:srgbClr val="FFFFFF"/>
                </a:solidFill>
                <a:latin typeface="Noto Sans"/>
              </a:rPr>
              <a:t>nguyên</a:t>
            </a:r>
            <a:r>
              <a:rPr lang="en-GB" sz="3500" dirty="0" smtClean="0">
                <a:solidFill>
                  <a:srgbClr val="FFFFFF"/>
                </a:solidFill>
                <a:latin typeface="Noto Sans"/>
              </a:rPr>
              <a:t> </a:t>
            </a:r>
            <a:r>
              <a:rPr lang="en-GB" sz="3500" dirty="0" err="1" smtClean="0">
                <a:solidFill>
                  <a:srgbClr val="FFFFFF"/>
                </a:solidFill>
                <a:latin typeface="Noto Sans"/>
              </a:rPr>
              <a:t>phát</a:t>
            </a:r>
            <a:r>
              <a:rPr lang="en-GB" sz="3500" dirty="0" smtClean="0">
                <a:solidFill>
                  <a:srgbClr val="FFFFFF"/>
                </a:solidFill>
                <a:latin typeface="Noto Sans"/>
              </a:rPr>
              <a:t> ở </a:t>
            </a:r>
            <a:r>
              <a:rPr lang="en-GB" sz="3500" dirty="0" err="1" smtClean="0">
                <a:solidFill>
                  <a:srgbClr val="FFFFFF"/>
                </a:solidFill>
                <a:latin typeface="Noto Sans"/>
              </a:rPr>
              <a:t>đường</a:t>
            </a:r>
            <a:r>
              <a:rPr lang="en-GB" sz="3500" dirty="0" smtClean="0">
                <a:solidFill>
                  <a:srgbClr val="FFFFFF"/>
                </a:solidFill>
                <a:latin typeface="Noto Sans"/>
              </a:rPr>
              <a:t> </a:t>
            </a:r>
            <a:r>
              <a:rPr lang="en-GB" sz="3500" dirty="0" err="1" smtClean="0">
                <a:solidFill>
                  <a:srgbClr val="FFFFFF"/>
                </a:solidFill>
                <a:latin typeface="Noto Sans"/>
              </a:rPr>
              <a:t>giữa</a:t>
            </a:r>
            <a:r>
              <a:rPr lang="en-GB" sz="3500" dirty="0" smtClean="0">
                <a:solidFill>
                  <a:srgbClr val="FFFFFF"/>
                </a:solidFill>
                <a:latin typeface="Noto Sans"/>
              </a:rPr>
              <a:t> </a:t>
            </a:r>
            <a:r>
              <a:rPr lang="en-GB" sz="3500" dirty="0" err="1" smtClean="0">
                <a:solidFill>
                  <a:srgbClr val="FFFFFF"/>
                </a:solidFill>
                <a:latin typeface="Noto Sans"/>
              </a:rPr>
              <a:t>nhưng</a:t>
            </a:r>
            <a:r>
              <a:rPr lang="en-GB" sz="3500" dirty="0" smtClean="0">
                <a:solidFill>
                  <a:srgbClr val="FFFFFF"/>
                </a:solidFill>
                <a:latin typeface="Noto Sans"/>
              </a:rPr>
              <a:t> vi </a:t>
            </a:r>
            <a:r>
              <a:rPr lang="en-GB" sz="3500" dirty="0" err="1" smtClean="0">
                <a:solidFill>
                  <a:srgbClr val="FFFFFF"/>
                </a:solidFill>
                <a:latin typeface="Noto Sans"/>
              </a:rPr>
              <a:t>không</a:t>
            </a:r>
            <a:r>
              <a:rPr lang="en-GB" sz="3500" dirty="0" smtClean="0">
                <a:solidFill>
                  <a:srgbClr val="FFFFFF"/>
                </a:solidFill>
                <a:latin typeface="Noto Sans"/>
              </a:rPr>
              <a:t> </a:t>
            </a:r>
            <a:r>
              <a:rPr lang="en-GB" sz="3500" dirty="0" err="1" smtClean="0">
                <a:solidFill>
                  <a:srgbClr val="FFFFFF"/>
                </a:solidFill>
                <a:latin typeface="Noto Sans"/>
              </a:rPr>
              <a:t>được</a:t>
            </a:r>
            <a:r>
              <a:rPr lang="en-GB" sz="3500" dirty="0" smtClean="0">
                <a:solidFill>
                  <a:srgbClr val="FFFFFF"/>
                </a:solidFill>
                <a:latin typeface="Noto Sans"/>
              </a:rPr>
              <a:t> </a:t>
            </a:r>
            <a:r>
              <a:rPr lang="en-GB" sz="3500" dirty="0" err="1" smtClean="0">
                <a:solidFill>
                  <a:srgbClr val="FFFFFF"/>
                </a:solidFill>
                <a:latin typeface="Noto Sans"/>
              </a:rPr>
              <a:t>dẫn</a:t>
            </a:r>
            <a:r>
              <a:rPr lang="en-GB" sz="3500" dirty="0" smtClean="0">
                <a:solidFill>
                  <a:srgbClr val="FFFFFF"/>
                </a:solidFill>
                <a:latin typeface="Noto Sans"/>
              </a:rPr>
              <a:t> </a:t>
            </a:r>
            <a:r>
              <a:rPr lang="en-GB" sz="3500" dirty="0" err="1" smtClean="0">
                <a:solidFill>
                  <a:srgbClr val="FFFFFF"/>
                </a:solidFill>
                <a:latin typeface="Noto Sans"/>
              </a:rPr>
              <a:t>lưu</a:t>
            </a:r>
            <a:r>
              <a:rPr lang="en-GB" sz="3500" dirty="0">
                <a:solidFill>
                  <a:srgbClr val="FFFFFF"/>
                </a:solidFill>
                <a:latin typeface="Noto Sans"/>
              </a:rPr>
              <a:t> </a:t>
            </a:r>
            <a:r>
              <a:rPr lang="en-GB" sz="3500" dirty="0" err="1" smtClean="0">
                <a:solidFill>
                  <a:srgbClr val="FFFFFF"/>
                </a:solidFill>
                <a:latin typeface="Noto Sans"/>
              </a:rPr>
              <a:t>mủ</a:t>
            </a:r>
            <a:r>
              <a:rPr lang="en-GB" sz="3500" dirty="0" smtClean="0">
                <a:solidFill>
                  <a:srgbClr val="FFFFFF"/>
                </a:solidFill>
                <a:latin typeface="Noto Sans"/>
              </a:rPr>
              <a:t> </a:t>
            </a:r>
            <a:r>
              <a:rPr lang="en-GB" sz="3500" dirty="0" err="1" smtClean="0">
                <a:solidFill>
                  <a:srgbClr val="FFFFFF"/>
                </a:solidFill>
                <a:latin typeface="Noto Sans"/>
              </a:rPr>
              <a:t>ra</a:t>
            </a:r>
            <a:r>
              <a:rPr lang="en-GB" sz="3500" dirty="0" smtClean="0">
                <a:solidFill>
                  <a:srgbClr val="FFFFFF"/>
                </a:solidFill>
                <a:latin typeface="Noto Sans"/>
              </a:rPr>
              <a:t> </a:t>
            </a:r>
            <a:r>
              <a:rPr lang="en-GB" sz="3500" dirty="0" err="1" smtClean="0">
                <a:solidFill>
                  <a:srgbClr val="FFFFFF"/>
                </a:solidFill>
                <a:latin typeface="Noto Sans"/>
              </a:rPr>
              <a:t>ngoài</a:t>
            </a:r>
            <a:r>
              <a:rPr lang="en-GB" sz="3500" dirty="0" smtClean="0">
                <a:solidFill>
                  <a:srgbClr val="FFFFFF"/>
                </a:solidFill>
                <a:latin typeface="Noto Sans"/>
              </a:rPr>
              <a:t> </a:t>
            </a:r>
            <a:r>
              <a:rPr lang="en-GB" sz="3500" dirty="0" err="1" smtClean="0">
                <a:solidFill>
                  <a:srgbClr val="FFFFFF"/>
                </a:solidFill>
                <a:latin typeface="Noto Sans"/>
              </a:rPr>
              <a:t>nên</a:t>
            </a:r>
            <a:r>
              <a:rPr lang="en-GB" sz="3500" dirty="0" smtClean="0">
                <a:solidFill>
                  <a:srgbClr val="FFFFFF"/>
                </a:solidFill>
                <a:latin typeface="Noto Sans"/>
              </a:rPr>
              <a:t> </a:t>
            </a:r>
            <a:r>
              <a:rPr lang="en-GB" sz="3500" dirty="0" err="1" smtClean="0">
                <a:solidFill>
                  <a:srgbClr val="FFFFFF"/>
                </a:solidFill>
                <a:latin typeface="Noto Sans"/>
              </a:rPr>
              <a:t>mủ</a:t>
            </a:r>
            <a:r>
              <a:rPr lang="en-GB" sz="3500" dirty="0" smtClean="0">
                <a:solidFill>
                  <a:srgbClr val="FFFFFF"/>
                </a:solidFill>
                <a:latin typeface="Noto Sans"/>
              </a:rPr>
              <a:t> </a:t>
            </a:r>
            <a:r>
              <a:rPr lang="en-GB" sz="3500" dirty="0" err="1" smtClean="0">
                <a:solidFill>
                  <a:srgbClr val="FFFFFF"/>
                </a:solidFill>
                <a:latin typeface="Noto Sans"/>
              </a:rPr>
              <a:t>lan</a:t>
            </a:r>
            <a:r>
              <a:rPr lang="en-GB" sz="3500" dirty="0" smtClean="0">
                <a:solidFill>
                  <a:srgbClr val="FFFFFF"/>
                </a:solidFill>
                <a:latin typeface="Noto Sans"/>
              </a:rPr>
              <a:t> </a:t>
            </a:r>
            <a:r>
              <a:rPr lang="en-GB" sz="3500" dirty="0" err="1" smtClean="0">
                <a:solidFill>
                  <a:srgbClr val="FFFFFF"/>
                </a:solidFill>
                <a:latin typeface="Noto Sans"/>
              </a:rPr>
              <a:t>theo</a:t>
            </a:r>
            <a:r>
              <a:rPr lang="en-GB" sz="3500" dirty="0" smtClean="0">
                <a:solidFill>
                  <a:srgbClr val="FFFFFF"/>
                </a:solidFill>
                <a:latin typeface="Noto Sans"/>
              </a:rPr>
              <a:t> </a:t>
            </a:r>
            <a:r>
              <a:rPr lang="en-GB" sz="3500" dirty="0" err="1" smtClean="0">
                <a:solidFill>
                  <a:srgbClr val="FFFFFF"/>
                </a:solidFill>
                <a:latin typeface="Noto Sans"/>
              </a:rPr>
              <a:t>áp</a:t>
            </a:r>
            <a:r>
              <a:rPr lang="en-GB" sz="3500" dirty="0" smtClean="0">
                <a:solidFill>
                  <a:srgbClr val="FFFFFF"/>
                </a:solidFill>
                <a:latin typeface="Noto Sans"/>
              </a:rPr>
              <a:t> </a:t>
            </a:r>
            <a:r>
              <a:rPr lang="en-GB" sz="3500" dirty="0" err="1" smtClean="0">
                <a:solidFill>
                  <a:srgbClr val="FFFFFF"/>
                </a:solidFill>
                <a:latin typeface="Noto Sans"/>
              </a:rPr>
              <a:t>lực</a:t>
            </a:r>
            <a:r>
              <a:rPr lang="en-GB" sz="3500" dirty="0" smtClean="0">
                <a:solidFill>
                  <a:srgbClr val="FFFFFF"/>
                </a:solidFill>
                <a:latin typeface="Noto Sans"/>
              </a:rPr>
              <a:t> 2 </a:t>
            </a:r>
            <a:r>
              <a:rPr lang="en-GB" sz="3500" dirty="0" err="1" smtClean="0">
                <a:solidFill>
                  <a:srgbClr val="FFFFFF"/>
                </a:solidFill>
                <a:latin typeface="Noto Sans"/>
              </a:rPr>
              <a:t>bên</a:t>
            </a:r>
            <a:r>
              <a:rPr lang="en-GB" sz="3500" dirty="0" smtClean="0">
                <a:solidFill>
                  <a:srgbClr val="FFFFFF"/>
                </a:solidFill>
                <a:latin typeface="Noto Sans"/>
              </a:rPr>
              <a:t> </a:t>
            </a:r>
          </a:p>
        </p:txBody>
      </p:sp>
      <p:pic>
        <p:nvPicPr>
          <p:cNvPr id="11" name="Picture 10"/>
          <p:cNvPicPr>
            <a:picLocks noChangeAspect="1"/>
          </p:cNvPicPr>
          <p:nvPr/>
        </p:nvPicPr>
        <p:blipFill>
          <a:blip r:embed="rId2"/>
          <a:stretch>
            <a:fillRect/>
          </a:stretch>
        </p:blipFill>
        <p:spPr>
          <a:xfrm>
            <a:off x="10851776" y="3238500"/>
            <a:ext cx="6979024" cy="4191933"/>
          </a:xfrm>
          <a:prstGeom prst="rect">
            <a:avLst/>
          </a:prstGeom>
        </p:spPr>
      </p:pic>
    </p:spTree>
    <p:extLst>
      <p:ext uri="{BB962C8B-B14F-4D97-AF65-F5344CB8AC3E}">
        <p14:creationId xmlns:p14="http://schemas.microsoft.com/office/powerpoint/2010/main" val="159453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376" y="0"/>
            <a:ext cx="18288000" cy="10287000"/>
            <a:chOff x="0" y="0"/>
            <a:chExt cx="4816593" cy="2238292"/>
          </a:xfrm>
        </p:grpSpPr>
        <p:sp>
          <p:nvSpPr>
            <p:cNvPr id="3" name="Freeform 3"/>
            <p:cNvSpPr/>
            <p:nvPr/>
          </p:nvSpPr>
          <p:spPr>
            <a:xfrm>
              <a:off x="0" y="0"/>
              <a:ext cx="4816592" cy="2238292"/>
            </a:xfrm>
            <a:custGeom>
              <a:avLst/>
              <a:gdLst/>
              <a:ahLst/>
              <a:cxnLst/>
              <a:rect l="l" t="t" r="r" b="b"/>
              <a:pathLst>
                <a:path w="4816592" h="2238292">
                  <a:moveTo>
                    <a:pt x="0" y="0"/>
                  </a:moveTo>
                  <a:lnTo>
                    <a:pt x="4816592" y="0"/>
                  </a:lnTo>
                  <a:lnTo>
                    <a:pt x="4816592" y="2238292"/>
                  </a:lnTo>
                  <a:lnTo>
                    <a:pt x="0" y="2238292"/>
                  </a:lnTo>
                  <a:close/>
                </a:path>
              </a:pathLst>
            </a:custGeom>
            <a:solidFill>
              <a:srgbClr val="1A2D3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381000" y="1572941"/>
            <a:ext cx="16992600" cy="987450"/>
          </a:xfrm>
          <a:prstGeom prst="rect">
            <a:avLst/>
          </a:prstGeom>
        </p:spPr>
        <p:txBody>
          <a:bodyPr wrap="square" lIns="0" tIns="0" rIns="0" bIns="0" rtlCol="0" anchor="t">
            <a:spAutoFit/>
          </a:bodyPr>
          <a:lstStyle/>
          <a:p>
            <a:pPr>
              <a:lnSpc>
                <a:spcPts val="7680"/>
              </a:lnSpc>
            </a:pPr>
            <a:r>
              <a:rPr lang="en-GB" sz="6000" dirty="0" err="1" smtClean="0">
                <a:solidFill>
                  <a:srgbClr val="FFFFFF"/>
                </a:solidFill>
                <a:latin typeface="Open Sans Bold"/>
              </a:rPr>
              <a:t>Phân</a:t>
            </a:r>
            <a:r>
              <a:rPr lang="en-GB" sz="6000" dirty="0" smtClean="0">
                <a:solidFill>
                  <a:srgbClr val="FFFFFF"/>
                </a:solidFill>
                <a:latin typeface="Open Sans Bold"/>
              </a:rPr>
              <a:t> </a:t>
            </a:r>
            <a:r>
              <a:rPr lang="en-GB" sz="6000" dirty="0" err="1" smtClean="0">
                <a:solidFill>
                  <a:srgbClr val="FFFFFF"/>
                </a:solidFill>
                <a:latin typeface="Open Sans Bold"/>
              </a:rPr>
              <a:t>loại</a:t>
            </a:r>
            <a:r>
              <a:rPr lang="en-GB" sz="6000" dirty="0">
                <a:solidFill>
                  <a:srgbClr val="FFFFFF"/>
                </a:solidFill>
                <a:latin typeface="Open Sans Bold"/>
              </a:rPr>
              <a:t> </a:t>
            </a:r>
            <a:r>
              <a:rPr lang="en-GB" sz="6000" dirty="0" err="1" smtClean="0">
                <a:solidFill>
                  <a:srgbClr val="FFFFFF"/>
                </a:solidFill>
                <a:latin typeface="Open Sans Bold"/>
              </a:rPr>
              <a:t>rò</a:t>
            </a:r>
            <a:r>
              <a:rPr lang="en-GB" sz="6000" dirty="0" smtClean="0">
                <a:solidFill>
                  <a:srgbClr val="FFFFFF"/>
                </a:solidFill>
                <a:latin typeface="Open Sans Bold"/>
              </a:rPr>
              <a:t> </a:t>
            </a:r>
            <a:r>
              <a:rPr lang="en-GB" sz="6000" dirty="0" err="1" smtClean="0">
                <a:solidFill>
                  <a:srgbClr val="FFFFFF"/>
                </a:solidFill>
                <a:latin typeface="Open Sans Bold"/>
              </a:rPr>
              <a:t>hậu</a:t>
            </a:r>
            <a:r>
              <a:rPr lang="en-GB" sz="6000" dirty="0" smtClean="0">
                <a:solidFill>
                  <a:srgbClr val="FFFFFF"/>
                </a:solidFill>
                <a:latin typeface="Open Sans Bold"/>
              </a:rPr>
              <a:t> </a:t>
            </a:r>
            <a:r>
              <a:rPr lang="en-GB" sz="6000" dirty="0" err="1" smtClean="0">
                <a:solidFill>
                  <a:srgbClr val="FFFFFF"/>
                </a:solidFill>
                <a:latin typeface="Open Sans Bold"/>
              </a:rPr>
              <a:t>môn</a:t>
            </a:r>
            <a:r>
              <a:rPr lang="en-GB" sz="6000" dirty="0" smtClean="0">
                <a:solidFill>
                  <a:srgbClr val="FFFFFF"/>
                </a:solidFill>
                <a:latin typeface="Open Sans Bold"/>
              </a:rPr>
              <a:t> </a:t>
            </a:r>
            <a:r>
              <a:rPr lang="en-GB" sz="6000" dirty="0" err="1" smtClean="0">
                <a:solidFill>
                  <a:srgbClr val="FFFFFF"/>
                </a:solidFill>
                <a:latin typeface="Open Sans Bold"/>
              </a:rPr>
              <a:t>theo</a:t>
            </a:r>
            <a:r>
              <a:rPr lang="en-GB" sz="6000" dirty="0" smtClean="0">
                <a:solidFill>
                  <a:srgbClr val="FFFFFF"/>
                </a:solidFill>
                <a:latin typeface="Open Sans Bold"/>
              </a:rPr>
              <a:t> park </a:t>
            </a:r>
            <a:endParaRPr lang="en-US" sz="6000" dirty="0">
              <a:solidFill>
                <a:srgbClr val="FFFFFF"/>
              </a:solidFill>
              <a:latin typeface="Open Sans Bold"/>
            </a:endParaRPr>
          </a:p>
        </p:txBody>
      </p:sp>
      <p:sp>
        <p:nvSpPr>
          <p:cNvPr id="8" name="TextBox 8"/>
          <p:cNvSpPr txBox="1"/>
          <p:nvPr/>
        </p:nvSpPr>
        <p:spPr>
          <a:xfrm>
            <a:off x="381000" y="819716"/>
            <a:ext cx="3140969" cy="329193"/>
          </a:xfrm>
          <a:prstGeom prst="rect">
            <a:avLst/>
          </a:prstGeom>
        </p:spPr>
        <p:txBody>
          <a:bodyPr lIns="0" tIns="0" rIns="0" bIns="0" rtlCol="0" anchor="t">
            <a:spAutoFit/>
          </a:bodyPr>
          <a:lstStyle/>
          <a:p>
            <a:pPr>
              <a:lnSpc>
                <a:spcPts val="2688"/>
              </a:lnSpc>
            </a:pPr>
            <a:r>
              <a:rPr lang="en-GB" sz="2100" dirty="0" err="1" smtClean="0">
                <a:solidFill>
                  <a:srgbClr val="5CE1E6"/>
                </a:solidFill>
                <a:latin typeface="Open Sans Bold"/>
              </a:rPr>
              <a:t>Phân</a:t>
            </a:r>
            <a:r>
              <a:rPr lang="en-GB" sz="2100" dirty="0" smtClean="0">
                <a:solidFill>
                  <a:srgbClr val="5CE1E6"/>
                </a:solidFill>
                <a:latin typeface="Open Sans Bold"/>
              </a:rPr>
              <a:t> </a:t>
            </a:r>
            <a:r>
              <a:rPr lang="en-GB" sz="2100" dirty="0" err="1" smtClean="0">
                <a:solidFill>
                  <a:srgbClr val="5CE1E6"/>
                </a:solidFill>
                <a:latin typeface="Open Sans Bold"/>
              </a:rPr>
              <a:t>Loại</a:t>
            </a:r>
            <a:endParaRPr lang="en-US" sz="2100" dirty="0">
              <a:solidFill>
                <a:srgbClr val="5CE1E6"/>
              </a:solidFill>
              <a:latin typeface="Open Sans Bold"/>
            </a:endParaRPr>
          </a:p>
        </p:txBody>
      </p:sp>
      <p:sp>
        <p:nvSpPr>
          <p:cNvPr id="10" name="Rectangle 9"/>
          <p:cNvSpPr/>
          <p:nvPr/>
        </p:nvSpPr>
        <p:spPr>
          <a:xfrm>
            <a:off x="914400" y="3201809"/>
            <a:ext cx="7242361" cy="3580467"/>
          </a:xfrm>
          <a:prstGeom prst="rect">
            <a:avLst/>
          </a:prstGeom>
        </p:spPr>
        <p:txBody>
          <a:bodyPr wrap="square">
            <a:spAutoFit/>
          </a:bodyPr>
          <a:lstStyle/>
          <a:p>
            <a:pPr algn="just">
              <a:lnSpc>
                <a:spcPct val="150000"/>
              </a:lnSpc>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Bảng</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phân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loại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này</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gồm</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4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nhóm</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chính</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a:t>
            </a: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pt-BR" sz="3000" dirty="0">
                <a:solidFill>
                  <a:schemeClr val="bg1"/>
                </a:solidFill>
                <a:latin typeface="Noto Sans" panose="020B0604020202020204" charset="0"/>
                <a:ea typeface="Noto Sans" panose="020B0604020202020204" charset="0"/>
              </a:rPr>
              <a:t>Gian hai cơ thắt </a:t>
            </a:r>
            <a:endParaRPr lang="pt-BR" sz="3000" dirty="0" smtClean="0">
              <a:solidFill>
                <a:schemeClr val="bg1"/>
              </a:solidFill>
              <a:latin typeface="Noto Sans" panose="020B0604020202020204" charset="0"/>
              <a:ea typeface="Noto Sans" panose="020B0604020202020204" charset="0"/>
            </a:endParaRP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Xuyên</a:t>
            </a:r>
            <a:r>
              <a:rPr lang="en-US" sz="3000" dirty="0" smtClean="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latin typeface="Noto Sans" panose="020B0604020202020204" charset="0"/>
              <a:ea typeface="Noto Sans" panose="020B060402020202020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Ngoài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smtClean="0">
                <a:solidFill>
                  <a:schemeClr val="bg1"/>
                </a:solidFill>
                <a:latin typeface="Noto Sans" panose="020B0604020202020204" charset="0"/>
                <a:ea typeface="Noto Sans" panose="020B0604020202020204" charset="0"/>
                <a:cs typeface="Times New Roman" panose="02020603050405020304" pitchFamily="18" charset="0"/>
              </a:rPr>
              <a:t>thắt</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p:txBody>
      </p:sp>
      <p:pic>
        <p:nvPicPr>
          <p:cNvPr id="12" name="Picture 11"/>
          <p:cNvPicPr>
            <a:picLocks noChangeAspect="1"/>
          </p:cNvPicPr>
          <p:nvPr/>
        </p:nvPicPr>
        <p:blipFill>
          <a:blip r:embed="rId2"/>
          <a:stretch>
            <a:fillRect/>
          </a:stretch>
        </p:blipFill>
        <p:spPr>
          <a:xfrm>
            <a:off x="8877300" y="3735560"/>
            <a:ext cx="5905500" cy="4195875"/>
          </a:xfrm>
          <a:prstGeom prst="rect">
            <a:avLst/>
          </a:prstGeom>
        </p:spPr>
      </p:pic>
      <p:sp>
        <p:nvSpPr>
          <p:cNvPr id="13" name="Rectangle 12"/>
          <p:cNvSpPr/>
          <p:nvPr/>
        </p:nvSpPr>
        <p:spPr>
          <a:xfrm>
            <a:off x="6248400" y="7931435"/>
            <a:ext cx="11430000" cy="784830"/>
          </a:xfrm>
          <a:prstGeom prst="rect">
            <a:avLst/>
          </a:prstGeom>
        </p:spPr>
        <p:txBody>
          <a:bodyPr wrap="square">
            <a:spAutoFit/>
          </a:bodyPr>
          <a:lstStyle/>
          <a:p>
            <a:pPr algn="just">
              <a:lnSpc>
                <a:spcPct val="150000"/>
              </a:lnSpc>
            </a:pP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Rò</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hậu</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môn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gian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cơ</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thắt</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với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các</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nhánh</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đường</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rò</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đi</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lên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r>
              <a:rPr lang="en-US" sz="3000" dirty="0" err="1">
                <a:solidFill>
                  <a:schemeClr val="bg1"/>
                </a:solidFill>
                <a:latin typeface="Noto Sans" panose="020B0604020202020204" charset="0"/>
                <a:ea typeface="Noto Sans" panose="020B0604020202020204" charset="0"/>
                <a:cs typeface="Times New Roman" panose="02020603050405020304" pitchFamily="18" charset="0"/>
              </a:rPr>
              <a:t>trên</a:t>
            </a:r>
            <a:r>
              <a:rPr lang="en-US" sz="3000" dirty="0">
                <a:solidFill>
                  <a:schemeClr val="bg1"/>
                </a:solidFill>
                <a:latin typeface="Noto Sans" panose="020B0604020202020204" charset="0"/>
                <a:ea typeface="Noto Sans" panose="020B0604020202020204" charset="0"/>
                <a:cs typeface="Times New Roman" panose="02020603050405020304" pitchFamily="18" charset="0"/>
              </a:rPr>
              <a:t> </a:t>
            </a:r>
            <a:endParaRPr lang="en-US" sz="3000" dirty="0">
              <a:solidFill>
                <a:schemeClr val="bg1"/>
              </a:solidFill>
              <a:effectLst/>
              <a:latin typeface="Noto Sans" panose="020B0604020202020204" charset="0"/>
              <a:ea typeface="Noto Sans" panose="020B0604020202020204" charset="0"/>
              <a:cs typeface="Times New Roman" panose="02020603050405020304" pitchFamily="18" charset="0"/>
            </a:endParaRPr>
          </a:p>
        </p:txBody>
      </p:sp>
    </p:spTree>
    <p:extLst>
      <p:ext uri="{BB962C8B-B14F-4D97-AF65-F5344CB8AC3E}">
        <p14:creationId xmlns:p14="http://schemas.microsoft.com/office/powerpoint/2010/main" val="39437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TotalTime>
  <Words>3079</Words>
  <Application>Microsoft Office PowerPoint</Application>
  <PresentationFormat>Custom</PresentationFormat>
  <Paragraphs>384</Paragraphs>
  <Slides>52</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Calibri</vt:lpstr>
      <vt:lpstr>Noto Sans Bold</vt:lpstr>
      <vt:lpstr>Open Sans Bold</vt:lpstr>
      <vt:lpstr>맑은 고딕</vt:lpstr>
      <vt:lpstr>Noto Sans</vt:lpstr>
      <vt:lpstr>Open Sans</vt:lpstr>
      <vt:lpstr>Arial</vt:lpstr>
      <vt:lpstr>Times New Roman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Điều trị rò hậu môn.</vt:lpstr>
      <vt:lpstr>Điều trị rò hậu môn.</vt:lpstr>
      <vt:lpstr>Điều trị rò hậu môn.</vt:lpstr>
      <vt:lpstr>Điều trị rò hậu môn.</vt:lpstr>
      <vt:lpstr>Điều trị rò hậu môn.</vt:lpstr>
      <vt:lpstr>Điều trị rò hậu môn.</vt:lpstr>
      <vt:lpstr>Điều trị rò hậu môn.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Chuyên đề Viêm ruột thừa</dc:title>
  <dc:creator>HPro</dc:creator>
  <cp:lastModifiedBy>HPro</cp:lastModifiedBy>
  <cp:revision>97</cp:revision>
  <dcterms:created xsi:type="dcterms:W3CDTF">2006-08-16T00:00:00Z</dcterms:created>
  <dcterms:modified xsi:type="dcterms:W3CDTF">2022-10-01T04:40:39Z</dcterms:modified>
  <dc:identifier>DAFLhwFLIAE</dc:identifier>
</cp:coreProperties>
</file>